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0" r:id="rId17"/>
    <p:sldId id="274" r:id="rId18"/>
    <p:sldId id="271" r:id="rId19"/>
    <p:sldId id="272" r:id="rId20"/>
    <p:sldId id="273" r:id="rId21"/>
  </p:sldIdLst>
  <p:sldSz cx="14630400" cy="8229600"/>
  <p:notesSz cx="8229600" cy="14630400"/>
  <p:embeddedFontLst>
    <p:embeddedFont>
      <p:font typeface="Roboto" panose="02000000000000000000" pitchFamily="2" charset="0"/>
      <p:regular r:id="rId23"/>
      <p:bold r:id="rId24"/>
      <p:italic r:id="rId25"/>
      <p:boldItalic r:id="rId26"/>
    </p:embeddedFont>
    <p:embeddedFont>
      <p:font typeface="Saira Medium"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8B826-7388-C8B6-A853-065331A1A658}" v="105" dt="2024-12-04T17:19:41.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8C6A241-5F8E-4F64-BB33-33C1FE8C24DB}" type="datetimeFigureOut">
              <a:t>12/4/2024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15FE36E-F155-4FA6-A574-F07FFB2A93B4}" type="slidenum">
              <a:t>‹#›</a:t>
            </a:fld>
            <a:endParaRPr lang="en-US"/>
          </a:p>
        </p:txBody>
      </p:sp>
    </p:spTree>
    <p:extLst>
      <p:ext uri="{BB962C8B-B14F-4D97-AF65-F5344CB8AC3E}">
        <p14:creationId xmlns:p14="http://schemas.microsoft.com/office/powerpoint/2010/main" val="28499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8424" y="780455"/>
            <a:ext cx="6332934" cy="2601278"/>
          </a:xfrm>
          <a:prstGeom prst="rect">
            <a:avLst/>
          </a:prstGeom>
          <a:noFill/>
          <a:ln/>
        </p:spPr>
        <p:txBody>
          <a:bodyPr wrap="square" lIns="0" tIns="0" rIns="0" bIns="0" rtlCol="0" anchor="t"/>
          <a:lstStyle/>
          <a:p>
            <a:pPr marL="0" indent="0">
              <a:lnSpc>
                <a:spcPts val="5100"/>
              </a:lnSpc>
              <a:buNone/>
            </a:pPr>
            <a:r>
              <a:rPr lang="en-US" sz="4050" dirty="0">
                <a:solidFill>
                  <a:srgbClr val="FC8337"/>
                </a:solidFill>
                <a:latin typeface="Saira Medium" pitchFamily="34" charset="0"/>
                <a:ea typeface="Saira Medium" pitchFamily="34" charset="-122"/>
                <a:cs typeface="Saira Medium" pitchFamily="34" charset="-120"/>
              </a:rPr>
              <a:t>Waste Detection and Segregation using Qualcomm Innovators Development kit</a:t>
            </a:r>
            <a:endParaRPr lang="en-US" sz="4050" dirty="0"/>
          </a:p>
        </p:txBody>
      </p:sp>
      <p:pic>
        <p:nvPicPr>
          <p:cNvPr id="3" name="Image 0" descr="preencoded.png"/>
          <p:cNvPicPr>
            <a:picLocks noChangeAspect="1"/>
          </p:cNvPicPr>
          <p:nvPr/>
        </p:nvPicPr>
        <p:blipFill>
          <a:blip r:embed="rId3"/>
          <a:stretch>
            <a:fillRect/>
          </a:stretch>
        </p:blipFill>
        <p:spPr>
          <a:xfrm>
            <a:off x="7576661" y="806410"/>
            <a:ext cx="3253740" cy="2438400"/>
          </a:xfrm>
          <a:prstGeom prst="rect">
            <a:avLst/>
          </a:prstGeom>
        </p:spPr>
      </p:pic>
      <p:sp>
        <p:nvSpPr>
          <p:cNvPr id="4" name="Text 1"/>
          <p:cNvSpPr/>
          <p:nvPr/>
        </p:nvSpPr>
        <p:spPr>
          <a:xfrm>
            <a:off x="728424" y="3823930"/>
            <a:ext cx="13173551" cy="332899"/>
          </a:xfrm>
          <a:prstGeom prst="rect">
            <a:avLst/>
          </a:prstGeom>
          <a:noFill/>
          <a:ln/>
        </p:spPr>
        <p:txBody>
          <a:bodyPr wrap="none" lIns="0" tIns="0" rIns="0" bIns="0" rtlCol="0" anchor="t"/>
          <a:lstStyle/>
          <a:p>
            <a:pPr marL="0" indent="0">
              <a:lnSpc>
                <a:spcPts val="2600"/>
              </a:lnSpc>
              <a:buNone/>
            </a:pPr>
            <a:r>
              <a:rPr lang="en-US" sz="1600" dirty="0">
                <a:solidFill>
                  <a:srgbClr val="E5E0DF"/>
                </a:solidFill>
                <a:latin typeface="Roboto" pitchFamily="34" charset="0"/>
                <a:ea typeface="Roboto" pitchFamily="34" charset="-122"/>
                <a:cs typeface="Roboto" pitchFamily="34" charset="-120"/>
              </a:rPr>
              <a:t>                                                                                             Under able guidance of : ​</a:t>
            </a:r>
            <a:endParaRPr lang="en-US" sz="1600" dirty="0"/>
          </a:p>
        </p:txBody>
      </p:sp>
      <p:sp>
        <p:nvSpPr>
          <p:cNvPr id="5" name="Text 2"/>
          <p:cNvSpPr/>
          <p:nvPr/>
        </p:nvSpPr>
        <p:spPr>
          <a:xfrm>
            <a:off x="728424" y="4390906"/>
            <a:ext cx="13173551" cy="332899"/>
          </a:xfrm>
          <a:prstGeom prst="rect">
            <a:avLst/>
          </a:prstGeom>
          <a:noFill/>
          <a:ln/>
        </p:spPr>
        <p:txBody>
          <a:bodyPr wrap="none" lIns="0" tIns="0" rIns="0" bIns="0" rtlCol="0" anchor="t"/>
          <a:lstStyle/>
          <a:p>
            <a:pPr marL="0" indent="0" algn="ctr">
              <a:lnSpc>
                <a:spcPts val="2600"/>
              </a:lnSpc>
              <a:buNone/>
            </a:pPr>
            <a:r>
              <a:rPr lang="en-US" sz="1600" b="1" i="1" dirty="0">
                <a:solidFill>
                  <a:srgbClr val="E5E0DF"/>
                </a:solidFill>
                <a:latin typeface="Roboto" pitchFamily="34" charset="0"/>
                <a:ea typeface="Roboto" pitchFamily="34" charset="-122"/>
                <a:cs typeface="Roboto" pitchFamily="34" charset="-120"/>
              </a:rPr>
              <a:t>Dr. Sachin Chaudhari</a:t>
            </a:r>
            <a:endParaRPr lang="en-US" sz="1600" dirty="0"/>
          </a:p>
        </p:txBody>
      </p:sp>
      <p:sp>
        <p:nvSpPr>
          <p:cNvPr id="6" name="Text 3"/>
          <p:cNvSpPr/>
          <p:nvPr/>
        </p:nvSpPr>
        <p:spPr>
          <a:xfrm>
            <a:off x="728424" y="4957882"/>
            <a:ext cx="13173551" cy="332899"/>
          </a:xfrm>
          <a:prstGeom prst="rect">
            <a:avLst/>
          </a:prstGeom>
          <a:noFill/>
          <a:ln/>
        </p:spPr>
        <p:txBody>
          <a:bodyPr wrap="none" lIns="0" tIns="0" rIns="0" bIns="0" rtlCol="0" anchor="t"/>
          <a:lstStyle/>
          <a:p>
            <a:pPr marL="0" indent="0" algn="ctr">
              <a:lnSpc>
                <a:spcPts val="2600"/>
              </a:lnSpc>
              <a:buNone/>
            </a:pPr>
            <a:r>
              <a:rPr lang="en-US" sz="1600" b="1" i="1" dirty="0">
                <a:solidFill>
                  <a:srgbClr val="E5E0DF"/>
                </a:solidFill>
                <a:latin typeface="Roboto" pitchFamily="34" charset="0"/>
                <a:ea typeface="Roboto" pitchFamily="34" charset="-122"/>
                <a:cs typeface="Roboto" pitchFamily="34" charset="-120"/>
              </a:rPr>
              <a:t>Associate Professor , SPCRC , IIITH</a:t>
            </a:r>
            <a:endParaRPr lang="en-US" sz="1600" dirty="0"/>
          </a:p>
        </p:txBody>
      </p:sp>
      <p:sp>
        <p:nvSpPr>
          <p:cNvPr id="7" name="Text 4"/>
          <p:cNvSpPr/>
          <p:nvPr/>
        </p:nvSpPr>
        <p:spPr>
          <a:xfrm>
            <a:off x="728424" y="5524857"/>
            <a:ext cx="13173551" cy="332899"/>
          </a:xfrm>
          <a:prstGeom prst="rect">
            <a:avLst/>
          </a:prstGeom>
          <a:noFill/>
          <a:ln/>
        </p:spPr>
        <p:txBody>
          <a:bodyPr wrap="none" lIns="0" tIns="0" rIns="0" bIns="0" rtlCol="0" anchor="t"/>
          <a:lstStyle/>
          <a:p>
            <a:pPr marL="0" indent="0" algn="ctr">
              <a:lnSpc>
                <a:spcPts val="2600"/>
              </a:lnSpc>
              <a:buNone/>
            </a:pPr>
            <a:r>
              <a:rPr lang="en-US" sz="1600" b="1" i="1" dirty="0">
                <a:solidFill>
                  <a:srgbClr val="E5E0DF"/>
                </a:solidFill>
                <a:latin typeface="Roboto" pitchFamily="34" charset="0"/>
                <a:ea typeface="Roboto" pitchFamily="34" charset="-122"/>
                <a:cs typeface="Roboto" pitchFamily="34" charset="-120"/>
              </a:rPr>
              <a:t>A Team effort by- Sheta ke kptanz</a:t>
            </a:r>
            <a:endParaRPr lang="en-US" sz="1600" dirty="0"/>
          </a:p>
        </p:txBody>
      </p:sp>
      <p:sp>
        <p:nvSpPr>
          <p:cNvPr id="8" name="Text 5"/>
          <p:cNvSpPr/>
          <p:nvPr/>
        </p:nvSpPr>
        <p:spPr>
          <a:xfrm>
            <a:off x="728424" y="6091833"/>
            <a:ext cx="13173551" cy="332899"/>
          </a:xfrm>
          <a:prstGeom prst="rect">
            <a:avLst/>
          </a:prstGeom>
          <a:noFill/>
          <a:ln/>
        </p:spPr>
        <p:txBody>
          <a:bodyPr wrap="none" lIns="0" tIns="0" rIns="0" bIns="0" rtlCol="0" anchor="t"/>
          <a:lstStyle/>
          <a:p>
            <a:pPr marL="0" indent="0" algn="ctr">
              <a:lnSpc>
                <a:spcPts val="2600"/>
              </a:lnSpc>
              <a:buNone/>
            </a:pPr>
            <a:r>
              <a:rPr lang="en-US" sz="1600" b="1" i="1" dirty="0">
                <a:solidFill>
                  <a:srgbClr val="E5E0DF"/>
                </a:solidFill>
                <a:latin typeface="Roboto" pitchFamily="34" charset="0"/>
                <a:ea typeface="Roboto" pitchFamily="34" charset="-122"/>
                <a:cs typeface="Roboto" pitchFamily="34" charset="-120"/>
              </a:rPr>
              <a:t>Teaching Assistant- Ansh Shah</a:t>
            </a:r>
            <a:r>
              <a:rPr lang="en-US" sz="1600" dirty="0">
                <a:solidFill>
                  <a:srgbClr val="E5E0DF"/>
                </a:solidFill>
                <a:latin typeface="Roboto" pitchFamily="34" charset="0"/>
                <a:ea typeface="Roboto" pitchFamily="34" charset="-122"/>
                <a:cs typeface="Roboto" pitchFamily="34" charset="-120"/>
              </a:rPr>
              <a:t>​​</a:t>
            </a:r>
            <a:endParaRPr lang="en-US" sz="1600" dirty="0"/>
          </a:p>
        </p:txBody>
      </p:sp>
      <p:sp>
        <p:nvSpPr>
          <p:cNvPr id="9" name="Text 6"/>
          <p:cNvSpPr/>
          <p:nvPr/>
        </p:nvSpPr>
        <p:spPr>
          <a:xfrm>
            <a:off x="728424" y="6658808"/>
            <a:ext cx="13173551" cy="998696"/>
          </a:xfrm>
          <a:prstGeom prst="rect">
            <a:avLst/>
          </a:prstGeom>
          <a:noFill/>
          <a:ln/>
        </p:spPr>
        <p:txBody>
          <a:bodyPr wrap="square" lIns="0" tIns="0" rIns="0" bIns="0" rtlCol="0" anchor="t"/>
          <a:lstStyle/>
          <a:p>
            <a:pPr marL="0" indent="0" algn="ctr">
              <a:lnSpc>
                <a:spcPts val="2600"/>
              </a:lnSpc>
              <a:buNone/>
            </a:pPr>
            <a:r>
              <a:rPr lang="en-US" sz="1600" dirty="0">
                <a:solidFill>
                  <a:srgbClr val="E5E0DF"/>
                </a:solidFill>
                <a:latin typeface="Roboto" pitchFamily="34" charset="0"/>
                <a:ea typeface="Roboto" pitchFamily="34" charset="-122"/>
                <a:cs typeface="Roboto" pitchFamily="34" charset="-120"/>
              </a:rPr>
              <a:t>This presentation details a project focused on waste detection and segregation utilizing the Qualcomm Innovators Development Kit using computer vision and algorithms. The project, spearheaded by "SHETA KE KPTANZ," addresses the growing issue of waste management in India.</a:t>
            </a:r>
            <a:endParaRPr lang="en-US" sz="1600" dirty="0"/>
          </a:p>
        </p:txBody>
      </p:sp>
      <p:sp>
        <p:nvSpPr>
          <p:cNvPr id="10" name="Rectangle 9">
            <a:extLst>
              <a:ext uri="{FF2B5EF4-FFF2-40B4-BE49-F238E27FC236}">
                <a16:creationId xmlns:a16="http://schemas.microsoft.com/office/drawing/2014/main" id="{33B7D7FC-473E-E527-9C6F-F85BB26B23A1}"/>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05187" y="473988"/>
            <a:ext cx="2056924" cy="1909048"/>
          </a:xfrm>
          <a:prstGeom prst="rect">
            <a:avLst/>
          </a:prstGeom>
        </p:spPr>
      </p:pic>
      <p:pic>
        <p:nvPicPr>
          <p:cNvPr id="3" name="Image 1" descr="preencoded.png"/>
          <p:cNvPicPr>
            <a:picLocks noChangeAspect="1"/>
          </p:cNvPicPr>
          <p:nvPr/>
        </p:nvPicPr>
        <p:blipFill>
          <a:blip r:embed="rId4"/>
          <a:stretch>
            <a:fillRect/>
          </a:stretch>
        </p:blipFill>
        <p:spPr>
          <a:xfrm>
            <a:off x="7463909" y="473988"/>
            <a:ext cx="1861304" cy="1909048"/>
          </a:xfrm>
          <a:prstGeom prst="rect">
            <a:avLst/>
          </a:prstGeom>
        </p:spPr>
      </p:pic>
      <p:pic>
        <p:nvPicPr>
          <p:cNvPr id="4" name="Image 2" descr="preencoded.png"/>
          <p:cNvPicPr>
            <a:picLocks noChangeAspect="1"/>
          </p:cNvPicPr>
          <p:nvPr/>
        </p:nvPicPr>
        <p:blipFill>
          <a:blip r:embed="rId5"/>
          <a:stretch>
            <a:fillRect/>
          </a:stretch>
        </p:blipFill>
        <p:spPr>
          <a:xfrm>
            <a:off x="445413" y="2611398"/>
            <a:ext cx="9927312" cy="4756785"/>
          </a:xfrm>
          <a:prstGeom prst="rect">
            <a:avLst/>
          </a:prstGeom>
        </p:spPr>
      </p:pic>
      <p:sp>
        <p:nvSpPr>
          <p:cNvPr id="5" name="Text 0"/>
          <p:cNvSpPr/>
          <p:nvPr/>
        </p:nvSpPr>
        <p:spPr>
          <a:xfrm>
            <a:off x="445413" y="7559040"/>
            <a:ext cx="3181826" cy="397669"/>
          </a:xfrm>
          <a:prstGeom prst="rect">
            <a:avLst/>
          </a:prstGeom>
          <a:noFill/>
          <a:ln/>
        </p:spPr>
        <p:txBody>
          <a:bodyPr wrap="none" lIns="0" tIns="0" rIns="0" bIns="0" rtlCol="0" anchor="t"/>
          <a:lstStyle/>
          <a:p>
            <a:pPr marL="0" indent="0">
              <a:lnSpc>
                <a:spcPts val="3100"/>
              </a:lnSpc>
              <a:buNone/>
            </a:pPr>
            <a:endParaRPr lang="en-US" sz="2500" dirty="0"/>
          </a:p>
        </p:txBody>
      </p:sp>
      <p:sp>
        <p:nvSpPr>
          <p:cNvPr id="7" name="Rectangle 6">
            <a:extLst>
              <a:ext uri="{FF2B5EF4-FFF2-40B4-BE49-F238E27FC236}">
                <a16:creationId xmlns:a16="http://schemas.microsoft.com/office/drawing/2014/main" id="{FC3ED5CE-5E08-56D5-567E-571465EDFFDA}"/>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5315" y="483394"/>
            <a:ext cx="9059108" cy="549473"/>
          </a:xfrm>
          <a:prstGeom prst="rect">
            <a:avLst/>
          </a:prstGeom>
          <a:noFill/>
          <a:ln/>
        </p:spPr>
        <p:txBody>
          <a:bodyPr wrap="none" lIns="0" tIns="0" rIns="0" bIns="0" rtlCol="0" anchor="t"/>
          <a:lstStyle/>
          <a:p>
            <a:pPr marL="0" indent="0">
              <a:lnSpc>
                <a:spcPts val="4300"/>
              </a:lnSpc>
              <a:buNone/>
            </a:pPr>
            <a:r>
              <a:rPr lang="en-US" sz="3450" dirty="0">
                <a:solidFill>
                  <a:srgbClr val="FFFFFF"/>
                </a:solidFill>
                <a:latin typeface="Saira Medium" pitchFamily="34" charset="0"/>
                <a:ea typeface="Saira Medium" pitchFamily="34" charset="-122"/>
                <a:cs typeface="Saira Medium" pitchFamily="34" charset="-120"/>
              </a:rPr>
              <a:t>5. Complete Statistical Analysis of our model</a:t>
            </a:r>
            <a:endParaRPr lang="en-US" sz="3450" dirty="0"/>
          </a:p>
        </p:txBody>
      </p:sp>
      <p:sp>
        <p:nvSpPr>
          <p:cNvPr id="3" name="Text 1"/>
          <p:cNvSpPr/>
          <p:nvPr/>
        </p:nvSpPr>
        <p:spPr>
          <a:xfrm>
            <a:off x="615315" y="1296591"/>
            <a:ext cx="2982754" cy="329565"/>
          </a:xfrm>
          <a:prstGeom prst="rect">
            <a:avLst/>
          </a:prstGeom>
          <a:noFill/>
          <a:ln/>
        </p:spPr>
        <p:txBody>
          <a:bodyPr wrap="none" lIns="0" tIns="0" rIns="0" bIns="0" rtlCol="0" anchor="t"/>
          <a:lstStyle/>
          <a:p>
            <a:pPr marL="0" indent="0">
              <a:lnSpc>
                <a:spcPts val="2550"/>
              </a:lnSpc>
              <a:buNone/>
            </a:pPr>
            <a:r>
              <a:rPr lang="en-US" sz="2050" b="1" dirty="0">
                <a:solidFill>
                  <a:srgbClr val="FFFFFF"/>
                </a:solidFill>
                <a:latin typeface="Saira Medium" pitchFamily="34" charset="0"/>
                <a:ea typeface="Saira Medium" pitchFamily="34" charset="-122"/>
                <a:cs typeface="Saira Medium" pitchFamily="34" charset="-120"/>
              </a:rPr>
              <a:t>YOLOV8 Model Analysis</a:t>
            </a:r>
            <a:endParaRPr lang="en-US" sz="2050" dirty="0"/>
          </a:p>
        </p:txBody>
      </p:sp>
      <p:sp>
        <p:nvSpPr>
          <p:cNvPr id="4" name="Text 2"/>
          <p:cNvSpPr/>
          <p:nvPr/>
        </p:nvSpPr>
        <p:spPr>
          <a:xfrm>
            <a:off x="615315" y="2065615"/>
            <a:ext cx="2637234" cy="329565"/>
          </a:xfrm>
          <a:prstGeom prst="rect">
            <a:avLst/>
          </a:prstGeom>
          <a:noFill/>
          <a:ln/>
        </p:spPr>
        <p:txBody>
          <a:bodyPr wrap="none" lIns="0" tIns="0" rIns="0" bIns="0" rtlCol="0" anchor="t"/>
          <a:lstStyle/>
          <a:p>
            <a:pPr marL="0" indent="0">
              <a:lnSpc>
                <a:spcPts val="2550"/>
              </a:lnSpc>
              <a:buNone/>
            </a:pPr>
            <a:r>
              <a:rPr lang="en-US" sz="2050" dirty="0">
                <a:solidFill>
                  <a:srgbClr val="FFFFFF"/>
                </a:solidFill>
                <a:latin typeface="Saira Medium" pitchFamily="34" charset="0"/>
                <a:ea typeface="Saira Medium" pitchFamily="34" charset="-122"/>
                <a:cs typeface="Saira Medium" pitchFamily="34" charset="-120"/>
              </a:rPr>
              <a:t>Data Summary</a:t>
            </a:r>
            <a:endParaRPr lang="en-US" sz="2050" dirty="0"/>
          </a:p>
        </p:txBody>
      </p:sp>
      <p:sp>
        <p:nvSpPr>
          <p:cNvPr id="5" name="Text 3"/>
          <p:cNvSpPr/>
          <p:nvPr/>
        </p:nvSpPr>
        <p:spPr>
          <a:xfrm>
            <a:off x="615315" y="2570917"/>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Image Count:</a:t>
            </a:r>
            <a:r>
              <a:rPr lang="en-US" sz="1350" dirty="0">
                <a:solidFill>
                  <a:srgbClr val="E5E0DF"/>
                </a:solidFill>
                <a:latin typeface="Roboto" pitchFamily="34" charset="0"/>
                <a:ea typeface="Roboto" pitchFamily="34" charset="-122"/>
                <a:cs typeface="Roboto" pitchFamily="34" charset="-120"/>
              </a:rPr>
              <a:t> 10894 images</a:t>
            </a:r>
            <a:endParaRPr lang="en-US" sz="1350" dirty="0"/>
          </a:p>
        </p:txBody>
      </p:sp>
      <p:sp>
        <p:nvSpPr>
          <p:cNvPr id="6" name="Text 4"/>
          <p:cNvSpPr/>
          <p:nvPr/>
        </p:nvSpPr>
        <p:spPr>
          <a:xfrm>
            <a:off x="615315" y="3010495"/>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Training Set:</a:t>
            </a:r>
            <a:r>
              <a:rPr lang="en-US" sz="1350" dirty="0">
                <a:solidFill>
                  <a:srgbClr val="E5E0DF"/>
                </a:solidFill>
                <a:latin typeface="Roboto" pitchFamily="34" charset="0"/>
                <a:ea typeface="Roboto" pitchFamily="34" charset="-122"/>
                <a:cs typeface="Roboto" pitchFamily="34" charset="-120"/>
              </a:rPr>
              <a:t> 10145 images</a:t>
            </a:r>
            <a:endParaRPr lang="en-US" sz="1350" dirty="0"/>
          </a:p>
        </p:txBody>
      </p:sp>
      <p:sp>
        <p:nvSpPr>
          <p:cNvPr id="7" name="Text 5"/>
          <p:cNvSpPr/>
          <p:nvPr/>
        </p:nvSpPr>
        <p:spPr>
          <a:xfrm>
            <a:off x="615315" y="3450074"/>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Validation Set:</a:t>
            </a:r>
            <a:r>
              <a:rPr lang="en-US" sz="1350" dirty="0">
                <a:solidFill>
                  <a:srgbClr val="E5E0DF"/>
                </a:solidFill>
                <a:latin typeface="Roboto" pitchFamily="34" charset="0"/>
                <a:ea typeface="Roboto" pitchFamily="34" charset="-122"/>
                <a:cs typeface="Roboto" pitchFamily="34" charset="-120"/>
              </a:rPr>
              <a:t> 529 images</a:t>
            </a:r>
            <a:endParaRPr lang="en-US" sz="1350" dirty="0"/>
          </a:p>
        </p:txBody>
      </p:sp>
      <p:sp>
        <p:nvSpPr>
          <p:cNvPr id="8" name="Text 6"/>
          <p:cNvSpPr/>
          <p:nvPr/>
        </p:nvSpPr>
        <p:spPr>
          <a:xfrm>
            <a:off x="615315" y="3889653"/>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Test Dataset:</a:t>
            </a:r>
            <a:r>
              <a:rPr lang="en-US" sz="1350" dirty="0">
                <a:solidFill>
                  <a:srgbClr val="E5E0DF"/>
                </a:solidFill>
                <a:latin typeface="Roboto" pitchFamily="34" charset="0"/>
                <a:ea typeface="Roboto" pitchFamily="34" charset="-122"/>
                <a:cs typeface="Roboto" pitchFamily="34" charset="-120"/>
              </a:rPr>
              <a:t> 220 images</a:t>
            </a:r>
            <a:endParaRPr lang="en-US" sz="1350" dirty="0"/>
          </a:p>
        </p:txBody>
      </p:sp>
      <p:sp>
        <p:nvSpPr>
          <p:cNvPr id="9" name="Text 7"/>
          <p:cNvSpPr/>
          <p:nvPr/>
        </p:nvSpPr>
        <p:spPr>
          <a:xfrm>
            <a:off x="615315" y="4329232"/>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Types of wastes included:</a:t>
            </a:r>
            <a:endParaRPr lang="en-US" sz="1350" dirty="0"/>
          </a:p>
        </p:txBody>
      </p:sp>
      <p:pic>
        <p:nvPicPr>
          <p:cNvPr id="10" name="Image 0" descr="preencoded.png"/>
          <p:cNvPicPr>
            <a:picLocks noChangeAspect="1"/>
          </p:cNvPicPr>
          <p:nvPr/>
        </p:nvPicPr>
        <p:blipFill>
          <a:blip r:embed="rId3"/>
          <a:stretch>
            <a:fillRect/>
          </a:stretch>
        </p:blipFill>
        <p:spPr>
          <a:xfrm>
            <a:off x="615315" y="4808339"/>
            <a:ext cx="6485453" cy="2573060"/>
          </a:xfrm>
          <a:prstGeom prst="rect">
            <a:avLst/>
          </a:prstGeom>
        </p:spPr>
      </p:pic>
      <p:sp>
        <p:nvSpPr>
          <p:cNvPr id="11" name="Text 8"/>
          <p:cNvSpPr/>
          <p:nvPr/>
        </p:nvSpPr>
        <p:spPr>
          <a:xfrm>
            <a:off x="615315" y="7579162"/>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Augmentation:</a:t>
            </a:r>
            <a:r>
              <a:rPr lang="en-US" sz="1350" dirty="0">
                <a:solidFill>
                  <a:srgbClr val="E5E0DF"/>
                </a:solidFill>
                <a:latin typeface="Roboto" pitchFamily="34" charset="0"/>
                <a:ea typeface="Roboto" pitchFamily="34" charset="-122"/>
                <a:cs typeface="Roboto" pitchFamily="34" charset="-120"/>
              </a:rPr>
              <a:t> Counterclockwise and Clockwise Flip (1:3 Augmentation)</a:t>
            </a:r>
            <a:endParaRPr lang="en-US" sz="1350" dirty="0"/>
          </a:p>
        </p:txBody>
      </p:sp>
      <p:sp>
        <p:nvSpPr>
          <p:cNvPr id="12" name="Text 9"/>
          <p:cNvSpPr/>
          <p:nvPr/>
        </p:nvSpPr>
        <p:spPr>
          <a:xfrm>
            <a:off x="7537252" y="2065615"/>
            <a:ext cx="2637234" cy="329565"/>
          </a:xfrm>
          <a:prstGeom prst="rect">
            <a:avLst/>
          </a:prstGeom>
          <a:noFill/>
          <a:ln/>
        </p:spPr>
        <p:txBody>
          <a:bodyPr wrap="none" lIns="0" tIns="0" rIns="0" bIns="0" rtlCol="0" anchor="t"/>
          <a:lstStyle/>
          <a:p>
            <a:pPr marL="0" indent="0">
              <a:lnSpc>
                <a:spcPts val="2550"/>
              </a:lnSpc>
              <a:buNone/>
            </a:pPr>
            <a:r>
              <a:rPr lang="en-US" sz="2050" dirty="0">
                <a:solidFill>
                  <a:srgbClr val="FFFFFF"/>
                </a:solidFill>
                <a:latin typeface="Saira Medium" pitchFamily="34" charset="0"/>
                <a:ea typeface="Saira Medium" pitchFamily="34" charset="-122"/>
                <a:cs typeface="Saira Medium" pitchFamily="34" charset="-120"/>
              </a:rPr>
              <a:t>Model Accuracy</a:t>
            </a:r>
            <a:endParaRPr lang="en-US" sz="2050" dirty="0"/>
          </a:p>
        </p:txBody>
      </p:sp>
      <p:sp>
        <p:nvSpPr>
          <p:cNvPr id="13" name="Text 10"/>
          <p:cNvSpPr/>
          <p:nvPr/>
        </p:nvSpPr>
        <p:spPr>
          <a:xfrm>
            <a:off x="7537252" y="2570917"/>
            <a:ext cx="6485453" cy="562689"/>
          </a:xfrm>
          <a:prstGeom prst="rect">
            <a:avLst/>
          </a:prstGeom>
          <a:noFill/>
          <a:ln/>
        </p:spPr>
        <p:txBody>
          <a:bodyPr wrap="square" lIns="0" tIns="0" rIns="0" bIns="0" rtlCol="0" anchor="t"/>
          <a:lstStyle/>
          <a:p>
            <a:pPr marL="0" indent="0">
              <a:lnSpc>
                <a:spcPts val="2200"/>
              </a:lnSpc>
              <a:buNone/>
            </a:pPr>
            <a:r>
              <a:rPr lang="en-US" sz="1350" dirty="0">
                <a:solidFill>
                  <a:srgbClr val="E5E0DF"/>
                </a:solidFill>
                <a:latin typeface="Roboto" pitchFamily="34" charset="0"/>
                <a:ea typeface="Roboto" pitchFamily="34" charset="-122"/>
                <a:cs typeface="Roboto" pitchFamily="34" charset="-120"/>
              </a:rPr>
              <a:t>We hereby present certain important parameters that provide an overall outline of our model's performance:</a:t>
            </a:r>
            <a:endParaRPr lang="en-US" sz="1350" dirty="0"/>
          </a:p>
        </p:txBody>
      </p:sp>
      <p:pic>
        <p:nvPicPr>
          <p:cNvPr id="14" name="Image 1" descr="preencoded.png"/>
          <p:cNvPicPr>
            <a:picLocks noChangeAspect="1"/>
          </p:cNvPicPr>
          <p:nvPr/>
        </p:nvPicPr>
        <p:blipFill>
          <a:blip r:embed="rId4"/>
          <a:stretch>
            <a:fillRect/>
          </a:stretch>
        </p:blipFill>
        <p:spPr>
          <a:xfrm>
            <a:off x="7537252" y="3331369"/>
            <a:ext cx="4801910" cy="1043821"/>
          </a:xfrm>
          <a:prstGeom prst="rect">
            <a:avLst/>
          </a:prstGeom>
        </p:spPr>
      </p:pic>
      <p:sp>
        <p:nvSpPr>
          <p:cNvPr id="15" name="Text 11"/>
          <p:cNvSpPr/>
          <p:nvPr/>
        </p:nvSpPr>
        <p:spPr>
          <a:xfrm>
            <a:off x="7537252" y="4572953"/>
            <a:ext cx="6485453" cy="281345"/>
          </a:xfrm>
          <a:prstGeom prst="rect">
            <a:avLst/>
          </a:prstGeom>
          <a:noFill/>
          <a:ln/>
        </p:spPr>
        <p:txBody>
          <a:bodyPr wrap="none" lIns="0" tIns="0" rIns="0" bIns="0" rtlCol="0" anchor="t"/>
          <a:lstStyle/>
          <a:p>
            <a:pPr marL="0" indent="0">
              <a:lnSpc>
                <a:spcPts val="2200"/>
              </a:lnSpc>
              <a:buNone/>
            </a:pPr>
            <a:r>
              <a:rPr lang="en-US" sz="1350" b="1" dirty="0">
                <a:solidFill>
                  <a:srgbClr val="E5E0DF"/>
                </a:solidFill>
                <a:latin typeface="Roboto" pitchFamily="34" charset="0"/>
                <a:ea typeface="Roboto" pitchFamily="34" charset="-122"/>
                <a:cs typeface="Roboto" pitchFamily="34" charset="-120"/>
              </a:rPr>
              <a:t>Classwise Analysis:</a:t>
            </a:r>
            <a:endParaRPr lang="en-US" sz="1350" dirty="0"/>
          </a:p>
        </p:txBody>
      </p:sp>
      <p:pic>
        <p:nvPicPr>
          <p:cNvPr id="16" name="Image 2" descr="preencoded.png"/>
          <p:cNvPicPr>
            <a:picLocks noChangeAspect="1"/>
          </p:cNvPicPr>
          <p:nvPr/>
        </p:nvPicPr>
        <p:blipFill>
          <a:blip r:embed="rId5"/>
          <a:stretch>
            <a:fillRect/>
          </a:stretch>
        </p:blipFill>
        <p:spPr>
          <a:xfrm>
            <a:off x="7537252" y="5052060"/>
            <a:ext cx="6485453" cy="2426137"/>
          </a:xfrm>
          <a:prstGeom prst="rect">
            <a:avLst/>
          </a:prstGeom>
        </p:spPr>
      </p:pic>
      <p:sp>
        <p:nvSpPr>
          <p:cNvPr id="18" name="Rectangle 17">
            <a:extLst>
              <a:ext uri="{FF2B5EF4-FFF2-40B4-BE49-F238E27FC236}">
                <a16:creationId xmlns:a16="http://schemas.microsoft.com/office/drawing/2014/main" id="{E9DED581-989B-ABF4-07E1-7BF37BF83B95}"/>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541978"/>
            <a:ext cx="1147452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YOLO-NAS Model Analysis (more accurate) :</a:t>
            </a:r>
            <a:endParaRPr lang="en-US" sz="4450" dirty="0"/>
          </a:p>
        </p:txBody>
      </p:sp>
      <p:sp>
        <p:nvSpPr>
          <p:cNvPr id="3" name="Text 1"/>
          <p:cNvSpPr/>
          <p:nvPr/>
        </p:nvSpPr>
        <p:spPr>
          <a:xfrm>
            <a:off x="793790" y="279499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Accuracy and precision parameters of YOLO-NAS model:</a:t>
            </a:r>
            <a:endParaRPr lang="en-US" sz="1750" dirty="0"/>
          </a:p>
        </p:txBody>
      </p:sp>
      <p:pic>
        <p:nvPicPr>
          <p:cNvPr id="4" name="Image 0" descr="preencoded.png"/>
          <p:cNvPicPr>
            <a:picLocks noChangeAspect="1"/>
          </p:cNvPicPr>
          <p:nvPr/>
        </p:nvPicPr>
        <p:blipFill>
          <a:blip r:embed="rId3"/>
          <a:stretch>
            <a:fillRect/>
          </a:stretch>
        </p:blipFill>
        <p:spPr>
          <a:xfrm>
            <a:off x="793790" y="3775948"/>
            <a:ext cx="3978116" cy="985004"/>
          </a:xfrm>
          <a:prstGeom prst="rect">
            <a:avLst/>
          </a:prstGeom>
        </p:spPr>
      </p:pic>
      <p:sp>
        <p:nvSpPr>
          <p:cNvPr id="5" name="Text 2"/>
          <p:cNvSpPr/>
          <p:nvPr/>
        </p:nvSpPr>
        <p:spPr>
          <a:xfrm>
            <a:off x="5332928" y="279499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Graphical Overview:</a:t>
            </a:r>
            <a:endParaRPr lang="en-US" sz="1750" dirty="0"/>
          </a:p>
        </p:txBody>
      </p:sp>
      <p:pic>
        <p:nvPicPr>
          <p:cNvPr id="6" name="Image 1" descr="preencoded.png"/>
          <p:cNvPicPr>
            <a:picLocks noChangeAspect="1"/>
          </p:cNvPicPr>
          <p:nvPr/>
        </p:nvPicPr>
        <p:blipFill>
          <a:blip r:embed="rId4"/>
          <a:stretch>
            <a:fillRect/>
          </a:stretch>
        </p:blipFill>
        <p:spPr>
          <a:xfrm>
            <a:off x="5332928" y="3413046"/>
            <a:ext cx="3978116" cy="1885593"/>
          </a:xfrm>
          <a:prstGeom prst="rect">
            <a:avLst/>
          </a:prstGeom>
        </p:spPr>
      </p:pic>
      <p:sp>
        <p:nvSpPr>
          <p:cNvPr id="7" name="Text 3"/>
          <p:cNvSpPr/>
          <p:nvPr/>
        </p:nvSpPr>
        <p:spPr>
          <a:xfrm>
            <a:off x="9872067" y="279499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Categorical Analysis:</a:t>
            </a:r>
            <a:endParaRPr lang="en-US" sz="1750" dirty="0"/>
          </a:p>
        </p:txBody>
      </p:sp>
      <p:pic>
        <p:nvPicPr>
          <p:cNvPr id="8" name="Image 2" descr="preencoded.png"/>
          <p:cNvPicPr>
            <a:picLocks noChangeAspect="1"/>
          </p:cNvPicPr>
          <p:nvPr/>
        </p:nvPicPr>
        <p:blipFill>
          <a:blip r:embed="rId5"/>
          <a:stretch>
            <a:fillRect/>
          </a:stretch>
        </p:blipFill>
        <p:spPr>
          <a:xfrm>
            <a:off x="9872067" y="3413046"/>
            <a:ext cx="3978116" cy="3019425"/>
          </a:xfrm>
          <a:prstGeom prst="rect">
            <a:avLst/>
          </a:prstGeom>
        </p:spPr>
      </p:pic>
      <p:sp>
        <p:nvSpPr>
          <p:cNvPr id="10" name="Rectangle 9">
            <a:extLst>
              <a:ext uri="{FF2B5EF4-FFF2-40B4-BE49-F238E27FC236}">
                <a16:creationId xmlns:a16="http://schemas.microsoft.com/office/drawing/2014/main" id="{C2F6EF44-800B-E85A-2194-FC624655DA06}"/>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6642" y="595908"/>
            <a:ext cx="13117116" cy="1351359"/>
          </a:xfrm>
          <a:prstGeom prst="rect">
            <a:avLst/>
          </a:prstGeom>
          <a:noFill/>
          <a:ln/>
        </p:spPr>
        <p:txBody>
          <a:bodyPr wrap="square" lIns="0" tIns="0" rIns="0" bIns="0" rtlCol="0" anchor="t"/>
          <a:lstStyle/>
          <a:p>
            <a:pPr marL="0" indent="0">
              <a:lnSpc>
                <a:spcPts val="5300"/>
              </a:lnSpc>
              <a:buNone/>
            </a:pPr>
            <a:r>
              <a:rPr lang="en-US" sz="4250" dirty="0">
                <a:solidFill>
                  <a:srgbClr val="FFFFFF"/>
                </a:solidFill>
                <a:latin typeface="Saira Medium" pitchFamily="34" charset="0"/>
                <a:ea typeface="Saira Medium" pitchFamily="34" charset="-122"/>
                <a:cs typeface="Saira Medium" pitchFamily="34" charset="-120"/>
              </a:rPr>
              <a:t>6 &amp; 7. Model Integration on Android Device using QIDK kit </a:t>
            </a:r>
            <a:endParaRPr lang="en-US" sz="4250" dirty="0"/>
          </a:p>
        </p:txBody>
      </p:sp>
      <p:sp>
        <p:nvSpPr>
          <p:cNvPr id="3" name="Text 1"/>
          <p:cNvSpPr/>
          <p:nvPr/>
        </p:nvSpPr>
        <p:spPr>
          <a:xfrm>
            <a:off x="756642" y="2271474"/>
            <a:ext cx="5130522" cy="337780"/>
          </a:xfrm>
          <a:prstGeom prst="rect">
            <a:avLst/>
          </a:prstGeom>
          <a:noFill/>
          <a:ln/>
        </p:spPr>
        <p:txBody>
          <a:bodyPr wrap="none" lIns="0" tIns="0" rIns="0" bIns="0" rtlCol="0" anchor="t"/>
          <a:lstStyle/>
          <a:p>
            <a:pPr marL="0" indent="0">
              <a:lnSpc>
                <a:spcPts val="2650"/>
              </a:lnSpc>
              <a:buNone/>
            </a:pPr>
            <a:r>
              <a:rPr lang="en-US" sz="2100" b="1" dirty="0">
                <a:solidFill>
                  <a:srgbClr val="FFFFFF"/>
                </a:solidFill>
                <a:latin typeface="Saira Medium" pitchFamily="34" charset="0"/>
                <a:ea typeface="Saira Medium" pitchFamily="34" charset="-122"/>
                <a:cs typeface="Saira Medium" pitchFamily="34" charset="-120"/>
              </a:rPr>
              <a:t>Real time waste detection and analytics </a:t>
            </a:r>
            <a:endParaRPr lang="en-US" sz="2100" dirty="0"/>
          </a:p>
        </p:txBody>
      </p:sp>
      <p:pic>
        <p:nvPicPr>
          <p:cNvPr id="4" name="Image 0" descr="preencoded.png"/>
          <p:cNvPicPr>
            <a:picLocks noChangeAspect="1"/>
          </p:cNvPicPr>
          <p:nvPr/>
        </p:nvPicPr>
        <p:blipFill>
          <a:blip r:embed="rId3"/>
          <a:stretch>
            <a:fillRect/>
          </a:stretch>
        </p:blipFill>
        <p:spPr>
          <a:xfrm>
            <a:off x="2907387" y="3073003"/>
            <a:ext cx="4321373" cy="3243143"/>
          </a:xfrm>
          <a:prstGeom prst="rect">
            <a:avLst/>
          </a:prstGeom>
        </p:spPr>
      </p:pic>
      <p:pic>
        <p:nvPicPr>
          <p:cNvPr id="5" name="Image 1" descr="preencoded.png"/>
          <p:cNvPicPr>
            <a:picLocks noChangeAspect="1"/>
          </p:cNvPicPr>
          <p:nvPr/>
        </p:nvPicPr>
        <p:blipFill>
          <a:blip r:embed="rId4"/>
          <a:stretch>
            <a:fillRect/>
          </a:stretch>
        </p:blipFill>
        <p:spPr>
          <a:xfrm>
            <a:off x="7401639" y="3073003"/>
            <a:ext cx="4321373" cy="3243143"/>
          </a:xfrm>
          <a:prstGeom prst="rect">
            <a:avLst/>
          </a:prstGeom>
        </p:spPr>
      </p:pic>
      <p:sp>
        <p:nvSpPr>
          <p:cNvPr id="6" name="Text 2"/>
          <p:cNvSpPr/>
          <p:nvPr/>
        </p:nvSpPr>
        <p:spPr>
          <a:xfrm>
            <a:off x="756642" y="6698813"/>
            <a:ext cx="13117116" cy="345877"/>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3"/>
          <p:cNvSpPr/>
          <p:nvPr/>
        </p:nvSpPr>
        <p:spPr>
          <a:xfrm>
            <a:off x="756642" y="7287816"/>
            <a:ext cx="13117116" cy="345877"/>
          </a:xfrm>
          <a:prstGeom prst="rect">
            <a:avLst/>
          </a:prstGeom>
          <a:noFill/>
          <a:ln/>
        </p:spPr>
        <p:txBody>
          <a:bodyPr wrap="none" lIns="0" tIns="0" rIns="0" bIns="0" rtlCol="0" anchor="t"/>
          <a:lstStyle/>
          <a:p>
            <a:pPr marL="0" indent="0">
              <a:lnSpc>
                <a:spcPts val="2700"/>
              </a:lnSpc>
              <a:buNone/>
            </a:pPr>
            <a:endParaRPr lang="en-US" sz="1700" dirty="0"/>
          </a:p>
        </p:txBody>
      </p:sp>
      <p:sp>
        <p:nvSpPr>
          <p:cNvPr id="9" name="Rectangle 8">
            <a:extLst>
              <a:ext uri="{FF2B5EF4-FFF2-40B4-BE49-F238E27FC236}">
                <a16:creationId xmlns:a16="http://schemas.microsoft.com/office/drawing/2014/main" id="{3F6081DD-04C4-B87A-C727-04F5436C9917}"/>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96835" y="311825"/>
            <a:ext cx="8254008"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8. WEB-BASED USER FRIENDLY APPLICATION DEVELOPMENT </a:t>
            </a:r>
            <a:endParaRPr lang="en-US" sz="2200" dirty="0"/>
          </a:p>
        </p:txBody>
      </p:sp>
      <p:sp>
        <p:nvSpPr>
          <p:cNvPr id="3" name="Text 1"/>
          <p:cNvSpPr/>
          <p:nvPr/>
        </p:nvSpPr>
        <p:spPr>
          <a:xfrm>
            <a:off x="396835" y="836176"/>
            <a:ext cx="5457468" cy="177165"/>
          </a:xfrm>
          <a:prstGeom prst="rect">
            <a:avLst/>
          </a:prstGeom>
          <a:noFill/>
          <a:ln/>
        </p:spPr>
        <p:txBody>
          <a:bodyPr wrap="none" lIns="0" tIns="0" rIns="0" bIns="0" rtlCol="0" anchor="t"/>
          <a:lstStyle/>
          <a:p>
            <a:pPr marL="0" indent="0">
              <a:lnSpc>
                <a:spcPts val="1350"/>
              </a:lnSpc>
              <a:buNone/>
            </a:pPr>
            <a:r>
              <a:rPr lang="en-US" sz="1100" b="1" dirty="0">
                <a:solidFill>
                  <a:srgbClr val="FFFFFF"/>
                </a:solidFill>
                <a:latin typeface="Saira Medium" pitchFamily="34" charset="0"/>
                <a:ea typeface="Saira Medium" pitchFamily="34" charset="-122"/>
                <a:cs typeface="Saira Medium" pitchFamily="34" charset="-120"/>
              </a:rPr>
              <a:t>Initial Development Phase with less visual appeal and features but higher latency </a:t>
            </a:r>
            <a:endParaRPr lang="en-US" sz="1100" dirty="0"/>
          </a:p>
        </p:txBody>
      </p:sp>
      <p:pic>
        <p:nvPicPr>
          <p:cNvPr id="4" name="Image 0" descr="preencoded.png"/>
          <p:cNvPicPr>
            <a:picLocks noChangeAspect="1"/>
          </p:cNvPicPr>
          <p:nvPr/>
        </p:nvPicPr>
        <p:blipFill>
          <a:blip r:embed="rId3"/>
          <a:stretch>
            <a:fillRect/>
          </a:stretch>
        </p:blipFill>
        <p:spPr>
          <a:xfrm>
            <a:off x="396835" y="1183362"/>
            <a:ext cx="11341298" cy="5351621"/>
          </a:xfrm>
          <a:prstGeom prst="rect">
            <a:avLst/>
          </a:prstGeom>
        </p:spPr>
      </p:pic>
      <p:sp>
        <p:nvSpPr>
          <p:cNvPr id="8" name="Rectangle 7">
            <a:extLst>
              <a:ext uri="{FF2B5EF4-FFF2-40B4-BE49-F238E27FC236}">
                <a16:creationId xmlns:a16="http://schemas.microsoft.com/office/drawing/2014/main" id="{FFEBCA8F-208E-8C66-992E-7066C2052C41}"/>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encoded.png">
            <a:extLst>
              <a:ext uri="{FF2B5EF4-FFF2-40B4-BE49-F238E27FC236}">
                <a16:creationId xmlns:a16="http://schemas.microsoft.com/office/drawing/2014/main" id="{55580AC0-46B5-B22B-9042-8FFD635C9ACD}"/>
              </a:ext>
            </a:extLst>
          </p:cNvPr>
          <p:cNvPicPr>
            <a:picLocks noChangeAspect="1"/>
          </p:cNvPicPr>
          <p:nvPr/>
        </p:nvPicPr>
        <p:blipFill>
          <a:blip r:embed="rId2"/>
          <a:stretch>
            <a:fillRect/>
          </a:stretch>
        </p:blipFill>
        <p:spPr>
          <a:xfrm>
            <a:off x="1162416" y="1848583"/>
            <a:ext cx="11344275" cy="5353050"/>
          </a:xfrm>
          <a:prstGeom prst="rect">
            <a:avLst/>
          </a:prstGeom>
        </p:spPr>
      </p:pic>
      <p:sp>
        <p:nvSpPr>
          <p:cNvPr id="3" name="Text 2">
            <a:extLst>
              <a:ext uri="{FF2B5EF4-FFF2-40B4-BE49-F238E27FC236}">
                <a16:creationId xmlns:a16="http://schemas.microsoft.com/office/drawing/2014/main" id="{207B3534-60C0-3FC4-7C50-854A62F76070}"/>
              </a:ext>
            </a:extLst>
          </p:cNvPr>
          <p:cNvSpPr/>
          <p:nvPr/>
        </p:nvSpPr>
        <p:spPr>
          <a:xfrm>
            <a:off x="1287789" y="1066205"/>
            <a:ext cx="8169052" cy="2475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350"/>
              </a:lnSpc>
            </a:pPr>
            <a:r>
              <a:rPr lang="en-US" sz="1100" b="1" dirty="0">
                <a:solidFill>
                  <a:srgbClr val="FFFFFF"/>
                </a:solidFill>
                <a:latin typeface="Saira Medium"/>
                <a:ea typeface="Saira Medium" pitchFamily="34" charset="-122"/>
                <a:cs typeface="Saira Medium" pitchFamily="34" charset="-120"/>
              </a:rPr>
              <a:t>Final application with more user friendly features and satisfactory latency and throughput :</a:t>
            </a:r>
            <a:endParaRPr lang="en-US" sz="1100" dirty="0"/>
          </a:p>
        </p:txBody>
      </p:sp>
      <p:sp>
        <p:nvSpPr>
          <p:cNvPr id="5" name="Rectangle 4">
            <a:extLst>
              <a:ext uri="{FF2B5EF4-FFF2-40B4-BE49-F238E27FC236}">
                <a16:creationId xmlns:a16="http://schemas.microsoft.com/office/drawing/2014/main" id="{FF2884FB-0512-2FDD-717F-ACEFA8A86259}"/>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68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7589282"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9. DATA ANALYSIS OF DTECTED WASTES USING GRAPHS </a:t>
            </a:r>
            <a:endParaRPr lang="en-US" sz="2200" dirty="0"/>
          </a:p>
        </p:txBody>
      </p:sp>
      <p:sp>
        <p:nvSpPr>
          <p:cNvPr id="3" name="Text 1"/>
          <p:cNvSpPr/>
          <p:nvPr/>
        </p:nvSpPr>
        <p:spPr>
          <a:xfrm>
            <a:off x="396835" y="836176"/>
            <a:ext cx="4929426" cy="177165"/>
          </a:xfrm>
          <a:prstGeom prst="rect">
            <a:avLst/>
          </a:prstGeom>
          <a:noFill/>
          <a:ln/>
        </p:spPr>
        <p:txBody>
          <a:bodyPr wrap="none" lIns="0" tIns="0" rIns="0" bIns="0" rtlCol="0" anchor="t"/>
          <a:lstStyle/>
          <a:p>
            <a:pPr marL="0" indent="0">
              <a:lnSpc>
                <a:spcPts val="1350"/>
              </a:lnSpc>
              <a:buNone/>
            </a:pPr>
            <a:r>
              <a:rPr lang="en-US" sz="1100" b="1" dirty="0">
                <a:solidFill>
                  <a:srgbClr val="FFFFFF"/>
                </a:solidFill>
                <a:latin typeface="Saira Medium" pitchFamily="34" charset="0"/>
                <a:ea typeface="Saira Medium" pitchFamily="34" charset="-122"/>
                <a:cs typeface="Saira Medium" pitchFamily="34" charset="-120"/>
              </a:rPr>
              <a:t>Different graphical objects used for better description and visual analysis:</a:t>
            </a:r>
            <a:endParaRPr lang="en-US" sz="1100" dirty="0"/>
          </a:p>
        </p:txBody>
      </p:sp>
      <p:pic>
        <p:nvPicPr>
          <p:cNvPr id="4" name="Image 0" descr="preencoded.png"/>
          <p:cNvPicPr>
            <a:picLocks noChangeAspect="1"/>
          </p:cNvPicPr>
          <p:nvPr/>
        </p:nvPicPr>
        <p:blipFill>
          <a:blip r:embed="rId3"/>
          <a:stretch>
            <a:fillRect/>
          </a:stretch>
        </p:blipFill>
        <p:spPr>
          <a:xfrm>
            <a:off x="-1750" y="2062593"/>
            <a:ext cx="7496130" cy="4796873"/>
          </a:xfrm>
          <a:prstGeom prst="rect">
            <a:avLst/>
          </a:prstGeom>
        </p:spPr>
      </p:pic>
      <p:pic>
        <p:nvPicPr>
          <p:cNvPr id="5" name="Image 1" descr="preencoded.png"/>
          <p:cNvPicPr>
            <a:picLocks noChangeAspect="1"/>
          </p:cNvPicPr>
          <p:nvPr/>
        </p:nvPicPr>
        <p:blipFill>
          <a:blip r:embed="rId4"/>
          <a:stretch>
            <a:fillRect/>
          </a:stretch>
        </p:blipFill>
        <p:spPr>
          <a:xfrm>
            <a:off x="7618251" y="1348182"/>
            <a:ext cx="6851359" cy="5816780"/>
          </a:xfrm>
          <a:prstGeom prst="rect">
            <a:avLst/>
          </a:prstGeom>
        </p:spPr>
      </p:pic>
      <p:sp>
        <p:nvSpPr>
          <p:cNvPr id="8" name="Text 2"/>
          <p:cNvSpPr/>
          <p:nvPr/>
        </p:nvSpPr>
        <p:spPr>
          <a:xfrm>
            <a:off x="396835" y="23553777"/>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0" name="Rectangle 9">
            <a:extLst>
              <a:ext uri="{FF2B5EF4-FFF2-40B4-BE49-F238E27FC236}">
                <a16:creationId xmlns:a16="http://schemas.microsoft.com/office/drawing/2014/main" id="{64F7F098-1C28-CCFC-66A9-6662A62EB05C}"/>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preencoded.png">
            <a:extLst>
              <a:ext uri="{FF2B5EF4-FFF2-40B4-BE49-F238E27FC236}">
                <a16:creationId xmlns:a16="http://schemas.microsoft.com/office/drawing/2014/main" id="{C6C6C6AF-A82D-F5F0-691D-3E4F65EA30A3}"/>
              </a:ext>
            </a:extLst>
          </p:cNvPr>
          <p:cNvPicPr>
            <a:picLocks noChangeAspect="1"/>
          </p:cNvPicPr>
          <p:nvPr/>
        </p:nvPicPr>
        <p:blipFill>
          <a:blip r:embed="rId2"/>
          <a:stretch>
            <a:fillRect/>
          </a:stretch>
        </p:blipFill>
        <p:spPr>
          <a:xfrm>
            <a:off x="256345" y="1422278"/>
            <a:ext cx="6795475" cy="4716826"/>
          </a:xfrm>
          <a:prstGeom prst="rect">
            <a:avLst/>
          </a:prstGeom>
        </p:spPr>
      </p:pic>
      <p:pic>
        <p:nvPicPr>
          <p:cNvPr id="3" name="Picture 2" descr="preencoded.png">
            <a:extLst>
              <a:ext uri="{FF2B5EF4-FFF2-40B4-BE49-F238E27FC236}">
                <a16:creationId xmlns:a16="http://schemas.microsoft.com/office/drawing/2014/main" id="{185AC1DA-F66C-C0A2-8EEF-927EAA56FFBE}"/>
              </a:ext>
            </a:extLst>
          </p:cNvPr>
          <p:cNvPicPr>
            <a:picLocks noChangeAspect="1"/>
          </p:cNvPicPr>
          <p:nvPr/>
        </p:nvPicPr>
        <p:blipFill>
          <a:blip r:embed="rId3"/>
          <a:stretch>
            <a:fillRect/>
          </a:stretch>
        </p:blipFill>
        <p:spPr>
          <a:xfrm>
            <a:off x="7508238" y="1422278"/>
            <a:ext cx="6350000" cy="4822335"/>
          </a:xfrm>
          <a:prstGeom prst="rect">
            <a:avLst/>
          </a:prstGeom>
        </p:spPr>
      </p:pic>
      <p:sp>
        <p:nvSpPr>
          <p:cNvPr id="5" name="Rectangle 4">
            <a:extLst>
              <a:ext uri="{FF2B5EF4-FFF2-40B4-BE49-F238E27FC236}">
                <a16:creationId xmlns:a16="http://schemas.microsoft.com/office/drawing/2014/main" id="{00AB62EF-A773-B282-B3CD-9A3C64E49A9B}"/>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6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4510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Challenges Faced</a:t>
            </a:r>
            <a:endParaRPr lang="en-US" sz="4450" dirty="0"/>
          </a:p>
        </p:txBody>
      </p:sp>
      <p:sp>
        <p:nvSpPr>
          <p:cNvPr id="3" name="Shape 1"/>
          <p:cNvSpPr/>
          <p:nvPr/>
        </p:nvSpPr>
        <p:spPr>
          <a:xfrm>
            <a:off x="793790" y="2613422"/>
            <a:ext cx="4196358" cy="4165163"/>
          </a:xfrm>
          <a:prstGeom prst="roundRect">
            <a:avLst>
              <a:gd name="adj" fmla="val 4901"/>
            </a:avLst>
          </a:prstGeom>
          <a:solidFill>
            <a:srgbClr val="030303"/>
          </a:solidFill>
          <a:ln w="22860">
            <a:solidFill>
              <a:srgbClr val="FC8337"/>
            </a:solidFill>
            <a:prstDash val="solid"/>
          </a:ln>
        </p:spPr>
      </p:sp>
      <p:sp>
        <p:nvSpPr>
          <p:cNvPr id="4" name="Text 2"/>
          <p:cNvSpPr/>
          <p:nvPr/>
        </p:nvSpPr>
        <p:spPr>
          <a:xfrm>
            <a:off x="1043464" y="28630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Technical Challenges</a:t>
            </a:r>
            <a:endParaRPr lang="en-US" sz="2200" dirty="0"/>
          </a:p>
        </p:txBody>
      </p:sp>
      <p:sp>
        <p:nvSpPr>
          <p:cNvPr id="5" name="Text 3"/>
          <p:cNvSpPr/>
          <p:nvPr/>
        </p:nvSpPr>
        <p:spPr>
          <a:xfrm>
            <a:off x="1043464" y="3353514"/>
            <a:ext cx="3697010"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1. Over-augmentation leading to inaccuracy in our model.</a:t>
            </a:r>
            <a:endParaRPr lang="en-US" sz="1750" dirty="0"/>
          </a:p>
        </p:txBody>
      </p:sp>
      <p:sp>
        <p:nvSpPr>
          <p:cNvPr id="6" name="Text 4"/>
          <p:cNvSpPr/>
          <p:nvPr/>
        </p:nvSpPr>
        <p:spPr>
          <a:xfrm>
            <a:off x="1043464" y="4215408"/>
            <a:ext cx="3697010"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2. Ensuring compatibility across devices, including the QIDK Android setup.</a:t>
            </a:r>
            <a:endParaRPr lang="en-US" sz="1750" dirty="0"/>
          </a:p>
        </p:txBody>
      </p:sp>
      <p:sp>
        <p:nvSpPr>
          <p:cNvPr id="7" name="Text 5"/>
          <p:cNvSpPr/>
          <p:nvPr/>
        </p:nvSpPr>
        <p:spPr>
          <a:xfrm>
            <a:off x="1043464" y="5440204"/>
            <a:ext cx="3697010"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3. Model reliability depends on light conditions; further processing needed for variable lighting.</a:t>
            </a:r>
            <a:endParaRPr lang="en-US" sz="1750" dirty="0"/>
          </a:p>
        </p:txBody>
      </p:sp>
      <p:sp>
        <p:nvSpPr>
          <p:cNvPr id="8" name="Shape 6"/>
          <p:cNvSpPr/>
          <p:nvPr/>
        </p:nvSpPr>
        <p:spPr>
          <a:xfrm>
            <a:off x="5216962" y="2613422"/>
            <a:ext cx="4196358" cy="4165163"/>
          </a:xfrm>
          <a:prstGeom prst="roundRect">
            <a:avLst>
              <a:gd name="adj" fmla="val 4901"/>
            </a:avLst>
          </a:prstGeom>
          <a:solidFill>
            <a:srgbClr val="030303"/>
          </a:solidFill>
          <a:ln w="22860">
            <a:solidFill>
              <a:srgbClr val="FC8337"/>
            </a:solidFill>
            <a:prstDash val="solid"/>
          </a:ln>
        </p:spPr>
      </p:sp>
      <p:sp>
        <p:nvSpPr>
          <p:cNvPr id="9" name="Text 7"/>
          <p:cNvSpPr/>
          <p:nvPr/>
        </p:nvSpPr>
        <p:spPr>
          <a:xfrm>
            <a:off x="5466636" y="28630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Hardware Challenges</a:t>
            </a:r>
            <a:endParaRPr lang="en-US" sz="2200" dirty="0"/>
          </a:p>
        </p:txBody>
      </p:sp>
      <p:sp>
        <p:nvSpPr>
          <p:cNvPr id="10" name="Text 8"/>
          <p:cNvSpPr/>
          <p:nvPr/>
        </p:nvSpPr>
        <p:spPr>
          <a:xfrm>
            <a:off x="5466636" y="3353514"/>
            <a:ext cx="3697010"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1. Integrating the model with the QIDK kit on Android  devices poses a challenge.</a:t>
            </a:r>
            <a:endParaRPr lang="en-US" sz="1750" dirty="0"/>
          </a:p>
        </p:txBody>
      </p:sp>
      <p:sp>
        <p:nvSpPr>
          <p:cNvPr id="11" name="Text 9"/>
          <p:cNvSpPr/>
          <p:nvPr/>
        </p:nvSpPr>
        <p:spPr>
          <a:xfrm>
            <a:off x="5466636" y="4578310"/>
            <a:ext cx="3697010"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2. </a:t>
            </a:r>
            <a:r>
              <a:rPr lang="en-US" sz="1750" b="1" dirty="0">
                <a:solidFill>
                  <a:srgbClr val="E5E0DF"/>
                </a:solidFill>
                <a:latin typeface="Roboto" pitchFamily="34" charset="0"/>
                <a:ea typeface="Roboto" pitchFamily="34" charset="-122"/>
                <a:cs typeface="Roboto" pitchFamily="34" charset="-120"/>
              </a:rPr>
              <a:t>Real-Time Processing Latency:</a:t>
            </a:r>
            <a:r>
              <a:rPr lang="en-US" sz="1750" dirty="0">
                <a:solidFill>
                  <a:srgbClr val="E5E0DF"/>
                </a:solidFill>
                <a:latin typeface="Roboto" pitchFamily="34" charset="0"/>
                <a:ea typeface="Roboto" pitchFamily="34" charset="-122"/>
                <a:cs typeface="Roboto" pitchFamily="34" charset="-120"/>
              </a:rPr>
              <a:t> Optimizing the model to reduce latency is critical for real-time waste classification.</a:t>
            </a:r>
            <a:endParaRPr lang="en-US" sz="1750" dirty="0"/>
          </a:p>
        </p:txBody>
      </p:sp>
      <p:sp>
        <p:nvSpPr>
          <p:cNvPr id="12" name="Shape 10"/>
          <p:cNvSpPr/>
          <p:nvPr/>
        </p:nvSpPr>
        <p:spPr>
          <a:xfrm>
            <a:off x="9640133" y="2613422"/>
            <a:ext cx="4196358" cy="4165163"/>
          </a:xfrm>
          <a:prstGeom prst="roundRect">
            <a:avLst>
              <a:gd name="adj" fmla="val 4901"/>
            </a:avLst>
          </a:prstGeom>
          <a:solidFill>
            <a:srgbClr val="030303"/>
          </a:solidFill>
          <a:ln w="22860">
            <a:solidFill>
              <a:srgbClr val="FC8337"/>
            </a:solidFill>
            <a:prstDash val="solid"/>
          </a:ln>
        </p:spPr>
      </p:sp>
      <p:sp>
        <p:nvSpPr>
          <p:cNvPr id="13" name="Text 11"/>
          <p:cNvSpPr/>
          <p:nvPr/>
        </p:nvSpPr>
        <p:spPr>
          <a:xfrm>
            <a:off x="9889808" y="2863096"/>
            <a:ext cx="3372207"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Miscellaneous Challenges</a:t>
            </a:r>
            <a:endParaRPr lang="en-US" sz="2200" dirty="0"/>
          </a:p>
        </p:txBody>
      </p:sp>
      <p:sp>
        <p:nvSpPr>
          <p:cNvPr id="14" name="Text 12"/>
          <p:cNvSpPr/>
          <p:nvPr/>
        </p:nvSpPr>
        <p:spPr>
          <a:xfrm>
            <a:off x="9889808" y="3353514"/>
            <a:ext cx="3697010"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1. Despite our utmost and sincere efforts the model can undeniably be optimised or implemented in a more accurate way and there is further scope of improvement.</a:t>
            </a:r>
            <a:endParaRPr lang="en-US" sz="1750" dirty="0"/>
          </a:p>
        </p:txBody>
      </p:sp>
      <p:sp>
        <p:nvSpPr>
          <p:cNvPr id="16" name="Rectangle 15">
            <a:extLst>
              <a:ext uri="{FF2B5EF4-FFF2-40B4-BE49-F238E27FC236}">
                <a16:creationId xmlns:a16="http://schemas.microsoft.com/office/drawing/2014/main" id="{B7BB995B-CBAA-2E25-02D6-BBB2E9C4B81E}"/>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87452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THANK YOU!!</a:t>
            </a:r>
            <a:endParaRPr lang="en-US" sz="4450" dirty="0"/>
          </a:p>
        </p:txBody>
      </p:sp>
      <p:sp>
        <p:nvSpPr>
          <p:cNvPr id="3" name="Shape 1"/>
          <p:cNvSpPr/>
          <p:nvPr/>
        </p:nvSpPr>
        <p:spPr>
          <a:xfrm>
            <a:off x="793790" y="4292084"/>
            <a:ext cx="396835" cy="396835"/>
          </a:xfrm>
          <a:prstGeom prst="roundRect">
            <a:avLst>
              <a:gd name="adj" fmla="val 51443"/>
            </a:avLst>
          </a:prstGeom>
          <a:solidFill>
            <a:srgbClr val="030303"/>
          </a:solidFill>
          <a:ln w="22860">
            <a:solidFill>
              <a:srgbClr val="FC8337"/>
            </a:solidFill>
            <a:prstDash val="solid"/>
          </a:ln>
        </p:spPr>
      </p:sp>
      <p:sp>
        <p:nvSpPr>
          <p:cNvPr id="4" name="Text 2"/>
          <p:cNvSpPr/>
          <p:nvPr/>
        </p:nvSpPr>
        <p:spPr>
          <a:xfrm>
            <a:off x="1417439" y="4292084"/>
            <a:ext cx="5784413"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We are extremely grateful to you for viewing and examining our model.</a:t>
            </a:r>
            <a:endParaRPr lang="en-US" sz="2200" dirty="0"/>
          </a:p>
        </p:txBody>
      </p:sp>
      <p:sp>
        <p:nvSpPr>
          <p:cNvPr id="5" name="Shape 3"/>
          <p:cNvSpPr/>
          <p:nvPr/>
        </p:nvSpPr>
        <p:spPr>
          <a:xfrm>
            <a:off x="7428667" y="4292084"/>
            <a:ext cx="396835" cy="396835"/>
          </a:xfrm>
          <a:prstGeom prst="roundRect">
            <a:avLst>
              <a:gd name="adj" fmla="val 51443"/>
            </a:avLst>
          </a:prstGeom>
          <a:solidFill>
            <a:srgbClr val="030303"/>
          </a:solidFill>
          <a:ln w="22860">
            <a:solidFill>
              <a:srgbClr val="FC8337"/>
            </a:solidFill>
            <a:prstDash val="solid"/>
          </a:ln>
        </p:spPr>
      </p:sp>
      <p:sp>
        <p:nvSpPr>
          <p:cNvPr id="6" name="Text 4"/>
          <p:cNvSpPr/>
          <p:nvPr/>
        </p:nvSpPr>
        <p:spPr>
          <a:xfrm>
            <a:off x="8052316" y="4292084"/>
            <a:ext cx="5784413" cy="106299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We solicit your valuable suggestions that can help us improve our model and its real-world impact.</a:t>
            </a:r>
            <a:endParaRPr lang="en-US" sz="2200" dirty="0"/>
          </a:p>
        </p:txBody>
      </p:sp>
      <p:sp>
        <p:nvSpPr>
          <p:cNvPr id="8" name="Rectangle 7">
            <a:extLst>
              <a:ext uri="{FF2B5EF4-FFF2-40B4-BE49-F238E27FC236}">
                <a16:creationId xmlns:a16="http://schemas.microsoft.com/office/drawing/2014/main" id="{C24C8260-3974-1CEF-1C1B-379670BD980C}"/>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8877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The grave problem of managing ever growing waste in India</a:t>
            </a:r>
            <a:endParaRPr lang="en-US" sz="4450" dirty="0"/>
          </a:p>
        </p:txBody>
      </p:sp>
      <p:sp>
        <p:nvSpPr>
          <p:cNvPr id="4" name="Text 1"/>
          <p:cNvSpPr/>
          <p:nvPr/>
        </p:nvSpPr>
        <p:spPr>
          <a:xfrm>
            <a:off x="793790" y="4259342"/>
            <a:ext cx="3501509"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Due to ever growing population the amount of waste generated is rising at and alarming exponential rate and hence managing this waste becomes a severe menace for the administrative authorities.</a:t>
            </a:r>
            <a:endParaRPr lang="en-US" sz="1750" dirty="0"/>
          </a:p>
        </p:txBody>
      </p:sp>
      <p:sp>
        <p:nvSpPr>
          <p:cNvPr id="5" name="Text 2"/>
          <p:cNvSpPr/>
          <p:nvPr/>
        </p:nvSpPr>
        <p:spPr>
          <a:xfrm>
            <a:off x="4856321" y="4259342"/>
            <a:ext cx="3501509"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Therefore, we strive to solve this problem using our own model which aims at detecting different wastes and then segregating them into classes for better waste disposal.</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632704"/>
            <a:ext cx="613922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Personal Contributions:</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Ayush Sheta </a:t>
            </a:r>
            <a:endParaRPr lang="en-US" sz="2200" dirty="0"/>
          </a:p>
        </p:txBody>
      </p:sp>
      <p:sp>
        <p:nvSpPr>
          <p:cNvPr id="4" name="Text 2"/>
          <p:cNvSpPr/>
          <p:nvPr/>
        </p:nvSpPr>
        <p:spPr>
          <a:xfrm>
            <a:off x="793790" y="3489603"/>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Spearheaded the development of the model from scratch and played a major role in data collection and analysis. Helped in troubleshooting and optimising both YOLOV8 and YOLONAS models.</a:t>
            </a:r>
            <a:endParaRPr lang="en-US" sz="1750" dirty="0"/>
          </a:p>
        </p:txBody>
      </p:sp>
      <p:sp>
        <p:nvSpPr>
          <p:cNvPr id="5" name="Text 3"/>
          <p:cNvSpPr/>
          <p:nvPr/>
        </p:nvSpPr>
        <p:spPr>
          <a:xfrm>
            <a:off x="4200406"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Soham Sadavarte </a:t>
            </a:r>
            <a:endParaRPr lang="en-US" sz="2200" dirty="0"/>
          </a:p>
        </p:txBody>
      </p:sp>
      <p:sp>
        <p:nvSpPr>
          <p:cNvPr id="6" name="Text 4"/>
          <p:cNvSpPr/>
          <p:nvPr/>
        </p:nvSpPr>
        <p:spPr>
          <a:xfrm>
            <a:off x="4200406" y="3489603"/>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Made important and necessary advances towards the development of both the models YOLOV8 and YOLONAS and helped in the analytical and critical analysis of model along with data collection.</a:t>
            </a:r>
            <a:endParaRPr lang="en-US" sz="1750" dirty="0"/>
          </a:p>
        </p:txBody>
      </p:sp>
      <p:sp>
        <p:nvSpPr>
          <p:cNvPr id="7" name="Text 5"/>
          <p:cNvSpPr/>
          <p:nvPr/>
        </p:nvSpPr>
        <p:spPr>
          <a:xfrm>
            <a:off x="7607022"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Kavya Bhalodi </a:t>
            </a:r>
            <a:endParaRPr lang="en-US" sz="2200" dirty="0"/>
          </a:p>
        </p:txBody>
      </p:sp>
      <p:sp>
        <p:nvSpPr>
          <p:cNvPr id="8" name="Text 6"/>
          <p:cNvSpPr/>
          <p:nvPr/>
        </p:nvSpPr>
        <p:spPr>
          <a:xfrm>
            <a:off x="7607022" y="3489603"/>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Played a crucial role in the integration of model on QIDK kit and gave valuable insights into the presentations of the project. Also contributed towards data collection and hardware implementation.</a:t>
            </a:r>
            <a:endParaRPr lang="en-US" sz="1750" dirty="0"/>
          </a:p>
        </p:txBody>
      </p:sp>
      <p:sp>
        <p:nvSpPr>
          <p:cNvPr id="9" name="Text 7"/>
          <p:cNvSpPr/>
          <p:nvPr/>
        </p:nvSpPr>
        <p:spPr>
          <a:xfrm>
            <a:off x="11013638"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Shivam Gupta</a:t>
            </a:r>
            <a:endParaRPr lang="en-US" sz="2200" dirty="0"/>
          </a:p>
        </p:txBody>
      </p:sp>
      <p:sp>
        <p:nvSpPr>
          <p:cNvPr id="10" name="Text 8"/>
          <p:cNvSpPr/>
          <p:nvPr/>
        </p:nvSpPr>
        <p:spPr>
          <a:xfrm>
            <a:off x="11013638" y="3489603"/>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Dealt with the presentations and reports of the project and made significant contribution towards data collection,hardware implementation and model integration.</a:t>
            </a:r>
            <a:endParaRPr lang="en-US" sz="1750" dirty="0"/>
          </a:p>
        </p:txBody>
      </p:sp>
      <p:sp>
        <p:nvSpPr>
          <p:cNvPr id="12" name="Rectangle 11">
            <a:extLst>
              <a:ext uri="{FF2B5EF4-FFF2-40B4-BE49-F238E27FC236}">
                <a16:creationId xmlns:a16="http://schemas.microsoft.com/office/drawing/2014/main" id="{6287BAF5-391A-D66F-27BD-A5FE8F45C384}"/>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593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Our Vision :</a:t>
            </a:r>
            <a:endParaRPr lang="en-US" sz="4450" dirty="0"/>
          </a:p>
        </p:txBody>
      </p:sp>
      <p:sp>
        <p:nvSpPr>
          <p:cNvPr id="3" name="Shape 1"/>
          <p:cNvSpPr/>
          <p:nvPr/>
        </p:nvSpPr>
        <p:spPr>
          <a:xfrm>
            <a:off x="793790" y="2908340"/>
            <a:ext cx="6408063" cy="3461861"/>
          </a:xfrm>
          <a:prstGeom prst="roundRect">
            <a:avLst>
              <a:gd name="adj" fmla="val 5897"/>
            </a:avLst>
          </a:prstGeom>
          <a:solidFill>
            <a:srgbClr val="030303"/>
          </a:solidFill>
          <a:ln w="22860">
            <a:solidFill>
              <a:srgbClr val="FC8337"/>
            </a:solidFill>
            <a:prstDash val="solid"/>
          </a:ln>
        </p:spPr>
      </p:sp>
      <p:sp>
        <p:nvSpPr>
          <p:cNvPr id="4" name="Text 2"/>
          <p:cNvSpPr/>
          <p:nvPr/>
        </p:nvSpPr>
        <p:spPr>
          <a:xfrm>
            <a:off x="1043464" y="315801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Waste Detection</a:t>
            </a:r>
            <a:endParaRPr lang="en-US" sz="2200" dirty="0"/>
          </a:p>
        </p:txBody>
      </p:sp>
      <p:sp>
        <p:nvSpPr>
          <p:cNvPr id="5" name="Text 3"/>
          <p:cNvSpPr/>
          <p:nvPr/>
        </p:nvSpPr>
        <p:spPr>
          <a:xfrm>
            <a:off x="1043464" y="3648432"/>
            <a:ext cx="59087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We were bestowed with the problem of Detecting different waste items and then effectively Segregating them for better waste disposal and management.​</a:t>
            </a:r>
            <a:endParaRPr lang="en-US" sz="1750" dirty="0"/>
          </a:p>
        </p:txBody>
      </p:sp>
      <p:sp>
        <p:nvSpPr>
          <p:cNvPr id="6" name="Shape 4"/>
          <p:cNvSpPr/>
          <p:nvPr/>
        </p:nvSpPr>
        <p:spPr>
          <a:xfrm>
            <a:off x="7428667" y="2908340"/>
            <a:ext cx="6408063" cy="3461861"/>
          </a:xfrm>
          <a:prstGeom prst="roundRect">
            <a:avLst>
              <a:gd name="adj" fmla="val 5897"/>
            </a:avLst>
          </a:prstGeom>
          <a:solidFill>
            <a:srgbClr val="030303"/>
          </a:solidFill>
          <a:ln w="22860">
            <a:solidFill>
              <a:srgbClr val="FC8337"/>
            </a:solidFill>
            <a:prstDash val="solid"/>
          </a:ln>
        </p:spPr>
      </p:sp>
      <p:sp>
        <p:nvSpPr>
          <p:cNvPr id="7" name="Text 5"/>
          <p:cNvSpPr/>
          <p:nvPr/>
        </p:nvSpPr>
        <p:spPr>
          <a:xfrm>
            <a:off x="7678341" y="315801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Waste Segregation</a:t>
            </a:r>
            <a:endParaRPr lang="en-US" sz="2200" dirty="0"/>
          </a:p>
        </p:txBody>
      </p:sp>
      <p:sp>
        <p:nvSpPr>
          <p:cNvPr id="8" name="Text 6"/>
          <p:cNvSpPr/>
          <p:nvPr/>
        </p:nvSpPr>
        <p:spPr>
          <a:xfrm>
            <a:off x="7678341" y="3648432"/>
            <a:ext cx="59087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Our project focuses on using computer vision algorithms to detect different waste types and segregate them into three categories:​</a:t>
            </a:r>
            <a:endParaRPr lang="en-US" sz="1750" dirty="0"/>
          </a:p>
        </p:txBody>
      </p:sp>
      <p:sp>
        <p:nvSpPr>
          <p:cNvPr id="9" name="Text 7"/>
          <p:cNvSpPr/>
          <p:nvPr/>
        </p:nvSpPr>
        <p:spPr>
          <a:xfrm>
            <a:off x="7678341" y="4873228"/>
            <a:ext cx="59087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Recyclable Waste​</a:t>
            </a:r>
            <a:endParaRPr lang="en-US" sz="1750" dirty="0"/>
          </a:p>
        </p:txBody>
      </p:sp>
      <p:sp>
        <p:nvSpPr>
          <p:cNvPr id="10" name="Text 8"/>
          <p:cNvSpPr/>
          <p:nvPr/>
        </p:nvSpPr>
        <p:spPr>
          <a:xfrm>
            <a:off x="7678341" y="5315426"/>
            <a:ext cx="59087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Non-Recyclable Waste​</a:t>
            </a:r>
            <a:endParaRPr lang="en-US" sz="1750" dirty="0"/>
          </a:p>
        </p:txBody>
      </p:sp>
      <p:sp>
        <p:nvSpPr>
          <p:cNvPr id="11" name="Text 9"/>
          <p:cNvSpPr/>
          <p:nvPr/>
        </p:nvSpPr>
        <p:spPr>
          <a:xfrm>
            <a:off x="7678341" y="5757624"/>
            <a:ext cx="59087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Hazardous Waste</a:t>
            </a:r>
            <a:endParaRPr lang="en-US" sz="1750" dirty="0"/>
          </a:p>
        </p:txBody>
      </p:sp>
      <p:sp>
        <p:nvSpPr>
          <p:cNvPr id="13" name="Rectangle 12">
            <a:extLst>
              <a:ext uri="{FF2B5EF4-FFF2-40B4-BE49-F238E27FC236}">
                <a16:creationId xmlns:a16="http://schemas.microsoft.com/office/drawing/2014/main" id="{FE55EE6B-785C-FDA5-09AE-A046466DDACC}"/>
              </a:ext>
            </a:extLst>
          </p:cNvPr>
          <p:cNvSpPr/>
          <p:nvPr/>
        </p:nvSpPr>
        <p:spPr>
          <a:xfrm>
            <a:off x="12717215" y="7666915"/>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0794" y="524828"/>
            <a:ext cx="4577358" cy="572214"/>
          </a:xfrm>
          <a:prstGeom prst="rect">
            <a:avLst/>
          </a:prstGeom>
          <a:noFill/>
          <a:ln/>
        </p:spPr>
        <p:txBody>
          <a:bodyPr wrap="none" lIns="0" tIns="0" rIns="0" bIns="0" rtlCol="0" anchor="t"/>
          <a:lstStyle/>
          <a:p>
            <a:pPr marL="0" indent="0">
              <a:lnSpc>
                <a:spcPts val="4500"/>
              </a:lnSpc>
              <a:buNone/>
            </a:pPr>
            <a:r>
              <a:rPr lang="en-US" sz="3600" dirty="0">
                <a:solidFill>
                  <a:srgbClr val="FFFFFF"/>
                </a:solidFill>
                <a:latin typeface="Saira Medium" pitchFamily="34" charset="0"/>
                <a:ea typeface="Saira Medium" pitchFamily="34" charset="-122"/>
                <a:cs typeface="Saira Medium" pitchFamily="34" charset="-120"/>
              </a:rPr>
              <a:t>Proposed Solution</a:t>
            </a:r>
            <a:endParaRPr lang="en-US" sz="3600" dirty="0"/>
          </a:p>
        </p:txBody>
      </p:sp>
      <p:sp>
        <p:nvSpPr>
          <p:cNvPr id="3" name="Shape 1"/>
          <p:cNvSpPr/>
          <p:nvPr/>
        </p:nvSpPr>
        <p:spPr>
          <a:xfrm>
            <a:off x="640794" y="1577578"/>
            <a:ext cx="411956" cy="411956"/>
          </a:xfrm>
          <a:prstGeom prst="roundRect">
            <a:avLst>
              <a:gd name="adj" fmla="val 40002"/>
            </a:avLst>
          </a:prstGeom>
          <a:solidFill>
            <a:srgbClr val="030303"/>
          </a:solidFill>
          <a:ln w="22860">
            <a:solidFill>
              <a:srgbClr val="FC8337"/>
            </a:solidFill>
            <a:prstDash val="solid"/>
          </a:ln>
        </p:spPr>
      </p:sp>
      <p:sp>
        <p:nvSpPr>
          <p:cNvPr id="4" name="Text 2"/>
          <p:cNvSpPr/>
          <p:nvPr/>
        </p:nvSpPr>
        <p:spPr>
          <a:xfrm>
            <a:off x="794147" y="1646158"/>
            <a:ext cx="105251" cy="274677"/>
          </a:xfrm>
          <a:prstGeom prst="rect">
            <a:avLst/>
          </a:prstGeom>
          <a:noFill/>
          <a:ln/>
        </p:spPr>
        <p:txBody>
          <a:bodyPr wrap="none" lIns="0" tIns="0" rIns="0" bIns="0" rtlCol="0" anchor="t"/>
          <a:lstStyle/>
          <a:p>
            <a:pPr marL="0" indent="0" algn="ctr">
              <a:lnSpc>
                <a:spcPts val="2150"/>
              </a:lnSpc>
              <a:buNone/>
            </a:pPr>
            <a:r>
              <a:rPr lang="en-US" sz="2150" dirty="0">
                <a:solidFill>
                  <a:srgbClr val="E5E0DF"/>
                </a:solidFill>
                <a:latin typeface="Saira Medium" pitchFamily="34" charset="0"/>
                <a:ea typeface="Saira Medium" pitchFamily="34" charset="-122"/>
                <a:cs typeface="Saira Medium" pitchFamily="34" charset="-120"/>
              </a:rPr>
              <a:t>1</a:t>
            </a:r>
            <a:endParaRPr lang="en-US" sz="2150" dirty="0"/>
          </a:p>
        </p:txBody>
      </p:sp>
      <p:sp>
        <p:nvSpPr>
          <p:cNvPr id="5" name="Text 3"/>
          <p:cNvSpPr/>
          <p:nvPr/>
        </p:nvSpPr>
        <p:spPr>
          <a:xfrm>
            <a:off x="1235750" y="1577578"/>
            <a:ext cx="2288619" cy="285988"/>
          </a:xfrm>
          <a:prstGeom prst="rect">
            <a:avLst/>
          </a:prstGeom>
          <a:noFill/>
          <a:ln/>
        </p:spPr>
        <p:txBody>
          <a:bodyPr wrap="none" lIns="0" tIns="0" rIns="0" bIns="0" rtlCol="0" anchor="t"/>
          <a:lstStyle/>
          <a:p>
            <a:pPr marL="0" indent="0">
              <a:lnSpc>
                <a:spcPts val="2250"/>
              </a:lnSpc>
              <a:buNone/>
            </a:pPr>
            <a:r>
              <a:rPr lang="en-US" sz="1800" dirty="0">
                <a:solidFill>
                  <a:srgbClr val="E5E0DF"/>
                </a:solidFill>
                <a:latin typeface="Saira Medium" pitchFamily="34" charset="0"/>
                <a:ea typeface="Saira Medium" pitchFamily="34" charset="-122"/>
                <a:cs typeface="Saira Medium" pitchFamily="34" charset="-120"/>
              </a:rPr>
              <a:t>Vision</a:t>
            </a:r>
            <a:endParaRPr lang="en-US" sz="1800" dirty="0"/>
          </a:p>
        </p:txBody>
      </p:sp>
      <p:pic>
        <p:nvPicPr>
          <p:cNvPr id="6" name="Image 0" descr="preencoded.png"/>
          <p:cNvPicPr>
            <a:picLocks noChangeAspect="1"/>
          </p:cNvPicPr>
          <p:nvPr/>
        </p:nvPicPr>
        <p:blipFill>
          <a:blip r:embed="rId3"/>
          <a:stretch>
            <a:fillRect/>
          </a:stretch>
        </p:blipFill>
        <p:spPr>
          <a:xfrm>
            <a:off x="1235750" y="2069544"/>
            <a:ext cx="2781300" cy="2720340"/>
          </a:xfrm>
          <a:prstGeom prst="rect">
            <a:avLst/>
          </a:prstGeom>
        </p:spPr>
      </p:pic>
      <p:sp>
        <p:nvSpPr>
          <p:cNvPr id="7" name="Text 4"/>
          <p:cNvSpPr/>
          <p:nvPr/>
        </p:nvSpPr>
        <p:spPr>
          <a:xfrm>
            <a:off x="1235750" y="4995863"/>
            <a:ext cx="5988010" cy="878681"/>
          </a:xfrm>
          <a:prstGeom prst="rect">
            <a:avLst/>
          </a:prstGeom>
          <a:noFill/>
          <a:ln/>
        </p:spPr>
        <p:txBody>
          <a:bodyPr wrap="square" lIns="0" tIns="0" rIns="0" bIns="0" rtlCol="0" anchor="t"/>
          <a:lstStyle/>
          <a:p>
            <a:pPr marL="0" indent="0">
              <a:lnSpc>
                <a:spcPts val="2300"/>
              </a:lnSpc>
              <a:buNone/>
            </a:pPr>
            <a:r>
              <a:rPr lang="en-US" sz="1400" dirty="0">
                <a:solidFill>
                  <a:srgbClr val="E5E0DF"/>
                </a:solidFill>
                <a:latin typeface="Roboto" pitchFamily="34" charset="0"/>
                <a:ea typeface="Roboto" pitchFamily="34" charset="-122"/>
                <a:cs typeface="Roboto" pitchFamily="34" charset="-120"/>
              </a:rPr>
              <a:t>To develop a Smart Waste Segregator Model (SSM) that detects, classifies, and directs waste for proper disposal using a YOLOv8-based computer vision model.</a:t>
            </a:r>
            <a:endParaRPr lang="en-US" sz="1400" dirty="0"/>
          </a:p>
        </p:txBody>
      </p:sp>
      <p:sp>
        <p:nvSpPr>
          <p:cNvPr id="8" name="Shape 5"/>
          <p:cNvSpPr/>
          <p:nvPr/>
        </p:nvSpPr>
        <p:spPr>
          <a:xfrm>
            <a:off x="7406759" y="1577578"/>
            <a:ext cx="411956" cy="411956"/>
          </a:xfrm>
          <a:prstGeom prst="roundRect">
            <a:avLst>
              <a:gd name="adj" fmla="val 40002"/>
            </a:avLst>
          </a:prstGeom>
          <a:solidFill>
            <a:srgbClr val="030303"/>
          </a:solidFill>
          <a:ln w="22860">
            <a:solidFill>
              <a:srgbClr val="FC8337"/>
            </a:solidFill>
            <a:prstDash val="solid"/>
          </a:ln>
        </p:spPr>
      </p:sp>
      <p:sp>
        <p:nvSpPr>
          <p:cNvPr id="9" name="Text 6"/>
          <p:cNvSpPr/>
          <p:nvPr/>
        </p:nvSpPr>
        <p:spPr>
          <a:xfrm>
            <a:off x="7528798" y="1646158"/>
            <a:ext cx="167759" cy="274677"/>
          </a:xfrm>
          <a:prstGeom prst="rect">
            <a:avLst/>
          </a:prstGeom>
          <a:noFill/>
          <a:ln/>
        </p:spPr>
        <p:txBody>
          <a:bodyPr wrap="none" lIns="0" tIns="0" rIns="0" bIns="0" rtlCol="0" anchor="t"/>
          <a:lstStyle/>
          <a:p>
            <a:pPr marL="0" indent="0" algn="ctr">
              <a:lnSpc>
                <a:spcPts val="2150"/>
              </a:lnSpc>
              <a:buNone/>
            </a:pPr>
            <a:r>
              <a:rPr lang="en-US" sz="2150" dirty="0">
                <a:solidFill>
                  <a:srgbClr val="E5E0DF"/>
                </a:solidFill>
                <a:latin typeface="Saira Medium" pitchFamily="34" charset="0"/>
                <a:ea typeface="Saira Medium" pitchFamily="34" charset="-122"/>
                <a:cs typeface="Saira Medium" pitchFamily="34" charset="-120"/>
              </a:rPr>
              <a:t>2</a:t>
            </a:r>
            <a:endParaRPr lang="en-US" sz="2150" dirty="0"/>
          </a:p>
        </p:txBody>
      </p:sp>
      <p:sp>
        <p:nvSpPr>
          <p:cNvPr id="10" name="Text 7"/>
          <p:cNvSpPr/>
          <p:nvPr/>
        </p:nvSpPr>
        <p:spPr>
          <a:xfrm>
            <a:off x="8001714" y="1577578"/>
            <a:ext cx="2288619" cy="285988"/>
          </a:xfrm>
          <a:prstGeom prst="rect">
            <a:avLst/>
          </a:prstGeom>
          <a:noFill/>
          <a:ln/>
        </p:spPr>
        <p:txBody>
          <a:bodyPr wrap="none" lIns="0" tIns="0" rIns="0" bIns="0" rtlCol="0" anchor="t"/>
          <a:lstStyle/>
          <a:p>
            <a:pPr marL="0" indent="0">
              <a:lnSpc>
                <a:spcPts val="2250"/>
              </a:lnSpc>
              <a:buNone/>
            </a:pPr>
            <a:r>
              <a:rPr lang="en-US" sz="1800" dirty="0">
                <a:solidFill>
                  <a:srgbClr val="E5E0DF"/>
                </a:solidFill>
                <a:latin typeface="Saira Medium" pitchFamily="34" charset="0"/>
                <a:ea typeface="Saira Medium" pitchFamily="34" charset="-122"/>
                <a:cs typeface="Saira Medium" pitchFamily="34" charset="-120"/>
              </a:rPr>
              <a:t>The 3 Types of Waste</a:t>
            </a:r>
            <a:endParaRPr lang="en-US" sz="1800" dirty="0"/>
          </a:p>
        </p:txBody>
      </p:sp>
      <p:pic>
        <p:nvPicPr>
          <p:cNvPr id="11" name="Image 1" descr="preencoded.png"/>
          <p:cNvPicPr>
            <a:picLocks noChangeAspect="1"/>
          </p:cNvPicPr>
          <p:nvPr/>
        </p:nvPicPr>
        <p:blipFill>
          <a:blip r:embed="rId4"/>
          <a:stretch>
            <a:fillRect/>
          </a:stretch>
        </p:blipFill>
        <p:spPr>
          <a:xfrm>
            <a:off x="8001714" y="2069544"/>
            <a:ext cx="4107180" cy="2720340"/>
          </a:xfrm>
          <a:prstGeom prst="rect">
            <a:avLst/>
          </a:prstGeom>
        </p:spPr>
      </p:pic>
      <p:sp>
        <p:nvSpPr>
          <p:cNvPr id="12" name="Text 8"/>
          <p:cNvSpPr/>
          <p:nvPr/>
        </p:nvSpPr>
        <p:spPr>
          <a:xfrm>
            <a:off x="8001714" y="4995863"/>
            <a:ext cx="5988010" cy="292894"/>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pitchFamily="34" charset="0"/>
                <a:ea typeface="Roboto" pitchFamily="34" charset="-122"/>
                <a:cs typeface="Roboto" pitchFamily="34" charset="-120"/>
              </a:rPr>
              <a:t>Our model aims to categorize waste into these three broad categories:</a:t>
            </a:r>
            <a:endParaRPr lang="en-US" sz="1400" dirty="0"/>
          </a:p>
        </p:txBody>
      </p:sp>
      <p:sp>
        <p:nvSpPr>
          <p:cNvPr id="13" name="Text 9"/>
          <p:cNvSpPr/>
          <p:nvPr/>
        </p:nvSpPr>
        <p:spPr>
          <a:xfrm>
            <a:off x="8001714" y="5398532"/>
            <a:ext cx="5988010" cy="292894"/>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pitchFamily="34" charset="0"/>
                <a:ea typeface="Roboto" pitchFamily="34" charset="-122"/>
                <a:cs typeface="Roboto" pitchFamily="34" charset="-120"/>
              </a:rPr>
              <a:t> </a:t>
            </a:r>
            <a:r>
              <a:rPr lang="en-US" sz="1400" b="1" dirty="0">
                <a:solidFill>
                  <a:srgbClr val="E5E0DF"/>
                </a:solidFill>
                <a:latin typeface="Roboto" pitchFamily="34" charset="0"/>
                <a:ea typeface="Roboto" pitchFamily="34" charset="-122"/>
                <a:cs typeface="Roboto" pitchFamily="34" charset="-120"/>
              </a:rPr>
              <a:t>RECYCLABLE</a:t>
            </a:r>
            <a:r>
              <a:rPr lang="en-US" sz="1400" dirty="0">
                <a:solidFill>
                  <a:srgbClr val="E5E0DF"/>
                </a:solidFill>
                <a:latin typeface="Roboto" pitchFamily="34" charset="0"/>
                <a:ea typeface="Roboto" pitchFamily="34" charset="-122"/>
                <a:cs typeface="Roboto" pitchFamily="34" charset="-120"/>
              </a:rPr>
              <a:t> ['cardboard_box','can','plastic_bottle',​</a:t>
            </a:r>
            <a:endParaRPr lang="en-US" sz="1400" dirty="0"/>
          </a:p>
        </p:txBody>
      </p:sp>
      <p:sp>
        <p:nvSpPr>
          <p:cNvPr id="14" name="Text 10"/>
          <p:cNvSpPr/>
          <p:nvPr/>
        </p:nvSpPr>
        <p:spPr>
          <a:xfrm>
            <a:off x="8001714" y="5801201"/>
            <a:ext cx="5988010" cy="292894"/>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'scrap_paper','cardboard_bowl']​</a:t>
            </a:r>
            <a:endParaRPr lang="en-US" sz="1400" dirty="0"/>
          </a:p>
        </p:txBody>
      </p:sp>
      <p:sp>
        <p:nvSpPr>
          <p:cNvPr id="15" name="Text 11"/>
          <p:cNvSpPr/>
          <p:nvPr/>
        </p:nvSpPr>
        <p:spPr>
          <a:xfrm>
            <a:off x="8001714" y="6203871"/>
            <a:ext cx="5988010" cy="292894"/>
          </a:xfrm>
          <a:prstGeom prst="rect">
            <a:avLst/>
          </a:prstGeom>
          <a:noFill/>
          <a:ln/>
        </p:spPr>
        <p:txBody>
          <a:bodyPr wrap="none" lIns="0" tIns="0" rIns="0" bIns="0" rtlCol="0" anchor="t"/>
          <a:lstStyle/>
          <a:p>
            <a:pPr marL="0" indent="0">
              <a:lnSpc>
                <a:spcPts val="2300"/>
              </a:lnSpc>
              <a:buNone/>
            </a:pPr>
            <a:r>
              <a:rPr lang="en-US" sz="1400" b="1" dirty="0">
                <a:solidFill>
                  <a:srgbClr val="E5E0DF"/>
                </a:solidFill>
                <a:latin typeface="Roboto" pitchFamily="34" charset="0"/>
                <a:ea typeface="Roboto" pitchFamily="34" charset="-122"/>
                <a:cs typeface="Roboto" pitchFamily="34" charset="-120"/>
              </a:rPr>
              <a:t>NON_RECYCLABLE</a:t>
            </a:r>
            <a:r>
              <a:rPr lang="en-US" sz="1400" dirty="0">
                <a:solidFill>
                  <a:srgbClr val="E5E0DF"/>
                </a:solidFill>
                <a:latin typeface="Roboto" pitchFamily="34" charset="0"/>
                <a:ea typeface="Roboto" pitchFamily="34" charset="-122"/>
                <a:cs typeface="Roboto" pitchFamily="34" charset="-120"/>
              </a:rPr>
              <a:t> = ['plastic_bag', 'plastic_bottle_cap',​</a:t>
            </a:r>
            <a:endParaRPr lang="en-US" sz="1400" dirty="0"/>
          </a:p>
        </p:txBody>
      </p:sp>
      <p:sp>
        <p:nvSpPr>
          <p:cNvPr id="16" name="Text 12"/>
          <p:cNvSpPr/>
          <p:nvPr/>
        </p:nvSpPr>
        <p:spPr>
          <a:xfrm>
            <a:off x="8001714" y="6606540"/>
            <a:ext cx="5988010" cy="292894"/>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'plastic_cup', 'snack_bag', 'plastic_box', '​straw', </a:t>
            </a:r>
            <a:endParaRPr lang="en-US" sz="1400" dirty="0"/>
          </a:p>
        </p:txBody>
      </p:sp>
      <p:sp>
        <p:nvSpPr>
          <p:cNvPr id="17" name="Text 13"/>
          <p:cNvSpPr/>
          <p:nvPr/>
        </p:nvSpPr>
        <p:spPr>
          <a:xfrm>
            <a:off x="8001714" y="7009209"/>
            <a:ext cx="5988010" cy="292894"/>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'plastic_cup_lid', 'plastic_spoon’]​</a:t>
            </a:r>
            <a:endParaRPr lang="en-US" sz="1400" dirty="0"/>
          </a:p>
        </p:txBody>
      </p:sp>
      <p:sp>
        <p:nvSpPr>
          <p:cNvPr id="18" name="Text 14"/>
          <p:cNvSpPr/>
          <p:nvPr/>
        </p:nvSpPr>
        <p:spPr>
          <a:xfrm>
            <a:off x="8001714" y="7411879"/>
            <a:ext cx="5988010" cy="292894"/>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a:t>
            </a:r>
            <a:r>
              <a:rPr lang="en-US" sz="1400" b="1" dirty="0">
                <a:solidFill>
                  <a:srgbClr val="E5E0DF"/>
                </a:solidFill>
                <a:latin typeface="Roboto" pitchFamily="34" charset="0"/>
                <a:ea typeface="Roboto" pitchFamily="34" charset="-122"/>
                <a:cs typeface="Roboto" pitchFamily="34" charset="-120"/>
              </a:rPr>
              <a:t>HAZARDOUS</a:t>
            </a:r>
            <a:r>
              <a:rPr lang="en-US" sz="1400" dirty="0">
                <a:solidFill>
                  <a:srgbClr val="E5E0DF"/>
                </a:solidFill>
                <a:latin typeface="Roboto" pitchFamily="34" charset="0"/>
                <a:ea typeface="Roboto" pitchFamily="34" charset="-122"/>
                <a:cs typeface="Roboto" pitchFamily="34" charset="-120"/>
              </a:rPr>
              <a:t> = ['battery','light_bulb']</a:t>
            </a:r>
            <a:endParaRPr lang="en-US" sz="1400" dirty="0"/>
          </a:p>
        </p:txBody>
      </p:sp>
      <p:sp>
        <p:nvSpPr>
          <p:cNvPr id="20" name="Rectangle 19">
            <a:extLst>
              <a:ext uri="{FF2B5EF4-FFF2-40B4-BE49-F238E27FC236}">
                <a16:creationId xmlns:a16="http://schemas.microsoft.com/office/drawing/2014/main" id="{181DA490-DF2B-FF29-6A7E-77A781AC2F49}"/>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8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Key Classifications :</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Recyclable</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Cardboard box, can, plastic bottle, scrap paper, cardboard bowl</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Non-Recyclable</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Plastic bag, plastic bottle cap, plastic cup, snack bag, plastic box, straw, plastic cup lid, plastic spoon</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Hazardous</a:t>
            </a:r>
            <a:endParaRPr lang="en-US" sz="2200" dirty="0"/>
          </a:p>
        </p:txBody>
      </p:sp>
      <p:sp>
        <p:nvSpPr>
          <p:cNvPr id="11" name="Text 6"/>
          <p:cNvSpPr/>
          <p:nvPr/>
        </p:nvSpPr>
        <p:spPr>
          <a:xfrm>
            <a:off x="9715738" y="5811917"/>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Battery, light bulb</a:t>
            </a:r>
            <a:endParaRPr lang="en-US" sz="1750" dirty="0"/>
          </a:p>
        </p:txBody>
      </p:sp>
      <p:sp>
        <p:nvSpPr>
          <p:cNvPr id="13" name="Rectangle 12">
            <a:extLst>
              <a:ext uri="{FF2B5EF4-FFF2-40B4-BE49-F238E27FC236}">
                <a16:creationId xmlns:a16="http://schemas.microsoft.com/office/drawing/2014/main" id="{57489AAC-1FE8-8D67-16E3-9A25DDB6FE46}"/>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5561" y="530900"/>
            <a:ext cx="4825365" cy="603171"/>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Saira Medium" pitchFamily="34" charset="0"/>
                <a:ea typeface="Saira Medium" pitchFamily="34" charset="-122"/>
                <a:cs typeface="Saira Medium" pitchFamily="34" charset="-120"/>
              </a:rPr>
              <a:t>PROPOSED PIPELINE</a:t>
            </a:r>
            <a:endParaRPr lang="en-US" sz="3750" dirty="0"/>
          </a:p>
        </p:txBody>
      </p:sp>
      <p:pic>
        <p:nvPicPr>
          <p:cNvPr id="3" name="Image 0" descr="preencoded.png"/>
          <p:cNvPicPr>
            <a:picLocks noChangeAspect="1"/>
          </p:cNvPicPr>
          <p:nvPr/>
        </p:nvPicPr>
        <p:blipFill>
          <a:blip r:embed="rId3"/>
          <a:stretch>
            <a:fillRect/>
          </a:stretch>
        </p:blipFill>
        <p:spPr>
          <a:xfrm>
            <a:off x="675561" y="1423511"/>
            <a:ext cx="3319820" cy="772001"/>
          </a:xfrm>
          <a:prstGeom prst="rect">
            <a:avLst/>
          </a:prstGeom>
        </p:spPr>
      </p:pic>
      <p:sp>
        <p:nvSpPr>
          <p:cNvPr id="4" name="Text 1"/>
          <p:cNvSpPr/>
          <p:nvPr/>
        </p:nvSpPr>
        <p:spPr>
          <a:xfrm>
            <a:off x="868561" y="2484953"/>
            <a:ext cx="2412683"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Data Input</a:t>
            </a:r>
            <a:endParaRPr lang="en-US" sz="1850" dirty="0"/>
          </a:p>
        </p:txBody>
      </p:sp>
      <p:sp>
        <p:nvSpPr>
          <p:cNvPr id="5" name="Text 2"/>
          <p:cNvSpPr/>
          <p:nvPr/>
        </p:nvSpPr>
        <p:spPr>
          <a:xfrm>
            <a:off x="868561" y="2902148"/>
            <a:ext cx="2933819" cy="617458"/>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Real-time image capture of waste items.</a:t>
            </a:r>
            <a:endParaRPr lang="en-US" sz="1500" dirty="0"/>
          </a:p>
        </p:txBody>
      </p:sp>
      <p:sp>
        <p:nvSpPr>
          <p:cNvPr id="6" name="Text 3"/>
          <p:cNvSpPr/>
          <p:nvPr/>
        </p:nvSpPr>
        <p:spPr>
          <a:xfrm>
            <a:off x="868561" y="3635335"/>
            <a:ext cx="2933819" cy="3087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 </a:t>
            </a:r>
            <a:endParaRPr lang="en-US" sz="1500" dirty="0"/>
          </a:p>
        </p:txBody>
      </p:sp>
      <p:pic>
        <p:nvPicPr>
          <p:cNvPr id="7" name="Image 1" descr="preencoded.png"/>
          <p:cNvPicPr>
            <a:picLocks noChangeAspect="1"/>
          </p:cNvPicPr>
          <p:nvPr/>
        </p:nvPicPr>
        <p:blipFill>
          <a:blip r:embed="rId4"/>
          <a:stretch>
            <a:fillRect/>
          </a:stretch>
        </p:blipFill>
        <p:spPr>
          <a:xfrm>
            <a:off x="3995380" y="1423511"/>
            <a:ext cx="3319820" cy="772001"/>
          </a:xfrm>
          <a:prstGeom prst="rect">
            <a:avLst/>
          </a:prstGeom>
        </p:spPr>
      </p:pic>
      <p:sp>
        <p:nvSpPr>
          <p:cNvPr id="8" name="Text 4"/>
          <p:cNvSpPr/>
          <p:nvPr/>
        </p:nvSpPr>
        <p:spPr>
          <a:xfrm>
            <a:off x="4188381" y="2484953"/>
            <a:ext cx="2412683"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Image Classification</a:t>
            </a:r>
            <a:endParaRPr lang="en-US" sz="1850" dirty="0"/>
          </a:p>
        </p:txBody>
      </p:sp>
      <p:sp>
        <p:nvSpPr>
          <p:cNvPr id="9" name="Text 5"/>
          <p:cNvSpPr/>
          <p:nvPr/>
        </p:nvSpPr>
        <p:spPr>
          <a:xfrm>
            <a:off x="4188381" y="2902148"/>
            <a:ext cx="2933819" cy="617458"/>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Using YOLOv8 to classify waste into one of the three categories.</a:t>
            </a:r>
            <a:endParaRPr lang="en-US" sz="1500" dirty="0"/>
          </a:p>
        </p:txBody>
      </p:sp>
      <p:pic>
        <p:nvPicPr>
          <p:cNvPr id="10" name="Image 2" descr="preencoded.png"/>
          <p:cNvPicPr>
            <a:picLocks noChangeAspect="1"/>
          </p:cNvPicPr>
          <p:nvPr/>
        </p:nvPicPr>
        <p:blipFill>
          <a:blip r:embed="rId5"/>
          <a:stretch>
            <a:fillRect/>
          </a:stretch>
        </p:blipFill>
        <p:spPr>
          <a:xfrm>
            <a:off x="7315200" y="1423511"/>
            <a:ext cx="3319820" cy="772001"/>
          </a:xfrm>
          <a:prstGeom prst="rect">
            <a:avLst/>
          </a:prstGeom>
        </p:spPr>
      </p:pic>
      <p:sp>
        <p:nvSpPr>
          <p:cNvPr id="11" name="Text 6"/>
          <p:cNvSpPr/>
          <p:nvPr/>
        </p:nvSpPr>
        <p:spPr>
          <a:xfrm>
            <a:off x="7508200" y="2484953"/>
            <a:ext cx="2412683"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Waste Disposal</a:t>
            </a:r>
            <a:endParaRPr lang="en-US" sz="1850" dirty="0"/>
          </a:p>
        </p:txBody>
      </p:sp>
      <p:sp>
        <p:nvSpPr>
          <p:cNvPr id="12" name="Text 7"/>
          <p:cNvSpPr/>
          <p:nvPr/>
        </p:nvSpPr>
        <p:spPr>
          <a:xfrm>
            <a:off x="7508200" y="2902148"/>
            <a:ext cx="2933819" cy="617458"/>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Directing waste to appropriate bins.</a:t>
            </a:r>
            <a:endParaRPr lang="en-US" sz="1500" dirty="0"/>
          </a:p>
        </p:txBody>
      </p:sp>
      <p:pic>
        <p:nvPicPr>
          <p:cNvPr id="13" name="Image 3" descr="preencoded.png"/>
          <p:cNvPicPr>
            <a:picLocks noChangeAspect="1"/>
          </p:cNvPicPr>
          <p:nvPr/>
        </p:nvPicPr>
        <p:blipFill>
          <a:blip r:embed="rId6"/>
          <a:stretch>
            <a:fillRect/>
          </a:stretch>
        </p:blipFill>
        <p:spPr>
          <a:xfrm>
            <a:off x="10635020" y="1423511"/>
            <a:ext cx="3319820" cy="772001"/>
          </a:xfrm>
          <a:prstGeom prst="rect">
            <a:avLst/>
          </a:prstGeom>
        </p:spPr>
      </p:pic>
      <p:sp>
        <p:nvSpPr>
          <p:cNvPr id="14" name="Text 8"/>
          <p:cNvSpPr/>
          <p:nvPr/>
        </p:nvSpPr>
        <p:spPr>
          <a:xfrm>
            <a:off x="10828020" y="2484953"/>
            <a:ext cx="2412683"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Segregated Waste​</a:t>
            </a:r>
            <a:endParaRPr lang="en-US" sz="1850" dirty="0"/>
          </a:p>
        </p:txBody>
      </p:sp>
      <p:sp>
        <p:nvSpPr>
          <p:cNvPr id="15" name="Text 9"/>
          <p:cNvSpPr/>
          <p:nvPr/>
        </p:nvSpPr>
        <p:spPr>
          <a:xfrm>
            <a:off x="10828020" y="2902148"/>
            <a:ext cx="2933819" cy="1234916"/>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The disposed waste can then be segregated and sorted into different categories for recycling, disposal, or special handling.​</a:t>
            </a:r>
            <a:endParaRPr lang="en-US" sz="1500" dirty="0"/>
          </a:p>
        </p:txBody>
      </p:sp>
      <p:sp>
        <p:nvSpPr>
          <p:cNvPr id="16" name="Text 10"/>
          <p:cNvSpPr/>
          <p:nvPr/>
        </p:nvSpPr>
        <p:spPr>
          <a:xfrm>
            <a:off x="675561" y="4547116"/>
            <a:ext cx="13279279" cy="308729"/>
          </a:xfrm>
          <a:prstGeom prst="rect">
            <a:avLst/>
          </a:prstGeom>
          <a:noFill/>
          <a:ln/>
        </p:spPr>
        <p:txBody>
          <a:bodyPr wrap="none" lIns="0" tIns="0" rIns="0" bIns="0" rtlCol="0" anchor="t"/>
          <a:lstStyle/>
          <a:p>
            <a:pPr marL="0" indent="0">
              <a:lnSpc>
                <a:spcPts val="2400"/>
              </a:lnSpc>
              <a:buNone/>
            </a:pPr>
            <a:r>
              <a:rPr lang="en-US" sz="1500" dirty="0">
                <a:solidFill>
                  <a:srgbClr val="E5E0DF"/>
                </a:solidFill>
                <a:latin typeface="Roboto" pitchFamily="34" charset="0"/>
                <a:ea typeface="Roboto" pitchFamily="34" charset="-122"/>
                <a:cs typeface="Roboto" pitchFamily="34" charset="-120"/>
              </a:rPr>
              <a:t>  </a:t>
            </a:r>
            <a:endParaRPr lang="en-US" sz="1500" dirty="0"/>
          </a:p>
        </p:txBody>
      </p:sp>
      <p:pic>
        <p:nvPicPr>
          <p:cNvPr id="17" name="Image 4" descr="preencoded.png"/>
          <p:cNvPicPr>
            <a:picLocks noChangeAspect="1"/>
          </p:cNvPicPr>
          <p:nvPr/>
        </p:nvPicPr>
        <p:blipFill>
          <a:blip r:embed="rId7"/>
          <a:stretch>
            <a:fillRect/>
          </a:stretch>
        </p:blipFill>
        <p:spPr>
          <a:xfrm>
            <a:off x="683181" y="5198269"/>
            <a:ext cx="5680353" cy="2316123"/>
          </a:xfrm>
          <a:prstGeom prst="rect">
            <a:avLst/>
          </a:prstGeom>
        </p:spPr>
      </p:pic>
      <p:pic>
        <p:nvPicPr>
          <p:cNvPr id="18" name="Image 5" descr="preencoded.png"/>
          <p:cNvPicPr>
            <a:picLocks noChangeAspect="1"/>
          </p:cNvPicPr>
          <p:nvPr/>
        </p:nvPicPr>
        <p:blipFill>
          <a:blip r:embed="rId8"/>
          <a:stretch>
            <a:fillRect/>
          </a:stretch>
        </p:blipFill>
        <p:spPr>
          <a:xfrm>
            <a:off x="6517838" y="5198269"/>
            <a:ext cx="3906679" cy="2316123"/>
          </a:xfrm>
          <a:prstGeom prst="rect">
            <a:avLst/>
          </a:prstGeom>
        </p:spPr>
      </p:pic>
      <p:pic>
        <p:nvPicPr>
          <p:cNvPr id="19" name="Image 6" descr="preencoded.png"/>
          <p:cNvPicPr>
            <a:picLocks noChangeAspect="1"/>
          </p:cNvPicPr>
          <p:nvPr/>
        </p:nvPicPr>
        <p:blipFill>
          <a:blip r:embed="rId9"/>
          <a:stretch>
            <a:fillRect/>
          </a:stretch>
        </p:blipFill>
        <p:spPr>
          <a:xfrm>
            <a:off x="10578822" y="5198269"/>
            <a:ext cx="3368278" cy="2316123"/>
          </a:xfrm>
          <a:prstGeom prst="rect">
            <a:avLst/>
          </a:prstGeom>
        </p:spPr>
      </p:pic>
      <p:sp>
        <p:nvSpPr>
          <p:cNvPr id="21" name="Rectangle 20">
            <a:extLst>
              <a:ext uri="{FF2B5EF4-FFF2-40B4-BE49-F238E27FC236}">
                <a16:creationId xmlns:a16="http://schemas.microsoft.com/office/drawing/2014/main" id="{FBDEBC5D-8AFA-CB88-14EA-8E34AA7B9B54}"/>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5894" y="383381"/>
            <a:ext cx="3471505" cy="433983"/>
          </a:xfrm>
          <a:prstGeom prst="rect">
            <a:avLst/>
          </a:prstGeom>
          <a:noFill/>
          <a:ln/>
        </p:spPr>
        <p:txBody>
          <a:bodyPr wrap="none" lIns="0" tIns="0" rIns="0" bIns="0" rtlCol="0" anchor="t"/>
          <a:lstStyle/>
          <a:p>
            <a:pPr marL="0" indent="0">
              <a:lnSpc>
                <a:spcPts val="3400"/>
              </a:lnSpc>
              <a:buNone/>
            </a:pPr>
            <a:r>
              <a:rPr lang="en-US" sz="2700" dirty="0">
                <a:solidFill>
                  <a:srgbClr val="FFFFFF"/>
                </a:solidFill>
                <a:latin typeface="Saira Medium" pitchFamily="34" charset="0"/>
                <a:ea typeface="Saira Medium" pitchFamily="34" charset="-122"/>
                <a:cs typeface="Saira Medium" pitchFamily="34" charset="-120"/>
              </a:rPr>
              <a:t>Project Timeline:</a:t>
            </a:r>
            <a:endParaRPr lang="en-US" sz="2700" dirty="0"/>
          </a:p>
        </p:txBody>
      </p:sp>
      <p:sp>
        <p:nvSpPr>
          <p:cNvPr id="3" name="Shape 1"/>
          <p:cNvSpPr/>
          <p:nvPr/>
        </p:nvSpPr>
        <p:spPr>
          <a:xfrm>
            <a:off x="7307580" y="1095018"/>
            <a:ext cx="15240" cy="6751082"/>
          </a:xfrm>
          <a:prstGeom prst="roundRect">
            <a:avLst>
              <a:gd name="adj" fmla="val 820044"/>
            </a:avLst>
          </a:prstGeom>
          <a:solidFill>
            <a:srgbClr val="FFFFFF">
              <a:alpha val="24000"/>
            </a:srgbClr>
          </a:solidFill>
          <a:ln/>
        </p:spPr>
      </p:sp>
      <p:sp>
        <p:nvSpPr>
          <p:cNvPr id="4" name="Shape 2"/>
          <p:cNvSpPr/>
          <p:nvPr/>
        </p:nvSpPr>
        <p:spPr>
          <a:xfrm>
            <a:off x="6688336" y="1399818"/>
            <a:ext cx="485894" cy="15240"/>
          </a:xfrm>
          <a:prstGeom prst="roundRect">
            <a:avLst>
              <a:gd name="adj" fmla="val 820044"/>
            </a:avLst>
          </a:prstGeom>
          <a:solidFill>
            <a:srgbClr val="FC8337"/>
          </a:solidFill>
          <a:ln/>
        </p:spPr>
      </p:sp>
      <p:sp>
        <p:nvSpPr>
          <p:cNvPr id="5" name="Shape 3"/>
          <p:cNvSpPr/>
          <p:nvPr/>
        </p:nvSpPr>
        <p:spPr>
          <a:xfrm>
            <a:off x="7158990" y="1251228"/>
            <a:ext cx="312420" cy="312420"/>
          </a:xfrm>
          <a:prstGeom prst="roundRect">
            <a:avLst>
              <a:gd name="adj" fmla="val 40002"/>
            </a:avLst>
          </a:prstGeom>
          <a:solidFill>
            <a:srgbClr val="030303"/>
          </a:solidFill>
          <a:ln w="15240">
            <a:solidFill>
              <a:srgbClr val="FC8337"/>
            </a:solidFill>
            <a:prstDash val="solid"/>
          </a:ln>
        </p:spPr>
      </p:sp>
      <p:sp>
        <p:nvSpPr>
          <p:cNvPr id="6" name="Text 4"/>
          <p:cNvSpPr/>
          <p:nvPr/>
        </p:nvSpPr>
        <p:spPr>
          <a:xfrm>
            <a:off x="7275314" y="1303258"/>
            <a:ext cx="79772"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1</a:t>
            </a:r>
            <a:endParaRPr lang="en-US" sz="1600" dirty="0"/>
          </a:p>
        </p:txBody>
      </p:sp>
      <p:sp>
        <p:nvSpPr>
          <p:cNvPr id="7" name="Text 5"/>
          <p:cNvSpPr/>
          <p:nvPr/>
        </p:nvSpPr>
        <p:spPr>
          <a:xfrm>
            <a:off x="4815840" y="1233845"/>
            <a:ext cx="1735693" cy="216932"/>
          </a:xfrm>
          <a:prstGeom prst="rect">
            <a:avLst/>
          </a:prstGeom>
          <a:noFill/>
          <a:ln/>
        </p:spPr>
        <p:txBody>
          <a:bodyPr wrap="none" lIns="0" tIns="0" rIns="0" bIns="0" rtlCol="0" anchor="t"/>
          <a:lstStyle/>
          <a:p>
            <a:pPr marL="0" indent="0" algn="r">
              <a:lnSpc>
                <a:spcPts val="1700"/>
              </a:lnSpc>
              <a:buNone/>
            </a:pPr>
            <a:r>
              <a:rPr lang="en-US" sz="1350" dirty="0">
                <a:solidFill>
                  <a:srgbClr val="E5E0DF"/>
                </a:solidFill>
                <a:latin typeface="Saira Medium" pitchFamily="34" charset="0"/>
                <a:ea typeface="Saira Medium" pitchFamily="34" charset="-122"/>
                <a:cs typeface="Saira Medium" pitchFamily="34" charset="-120"/>
              </a:rPr>
              <a:t>Data Collection</a:t>
            </a:r>
            <a:endParaRPr lang="en-US" sz="1350" dirty="0"/>
          </a:p>
        </p:txBody>
      </p:sp>
      <p:sp>
        <p:nvSpPr>
          <p:cNvPr id="8" name="Text 6"/>
          <p:cNvSpPr/>
          <p:nvPr/>
        </p:nvSpPr>
        <p:spPr>
          <a:xfrm>
            <a:off x="485894" y="1534001"/>
            <a:ext cx="6065639" cy="444103"/>
          </a:xfrm>
          <a:prstGeom prst="rect">
            <a:avLst/>
          </a:prstGeom>
          <a:noFill/>
          <a:ln/>
        </p:spPr>
        <p:txBody>
          <a:bodyPr wrap="square" lIns="0" tIns="0" rIns="0" bIns="0" rtlCol="0" anchor="t"/>
          <a:lstStyle/>
          <a:p>
            <a:pPr marL="0" indent="0" algn="r">
              <a:lnSpc>
                <a:spcPts val="1700"/>
              </a:lnSpc>
              <a:buNone/>
            </a:pPr>
            <a:r>
              <a:rPr lang="en-US" sz="1050" dirty="0">
                <a:solidFill>
                  <a:srgbClr val="E5E0DF"/>
                </a:solidFill>
                <a:latin typeface="Roboto" pitchFamily="34" charset="0"/>
                <a:ea typeface="Roboto" pitchFamily="34" charset="-122"/>
                <a:cs typeface="Roboto" pitchFamily="34" charset="-120"/>
              </a:rPr>
              <a:t>Collecting Images of waste. Enforced real time collection by clicking images from our devices and even incorporated images from internet.</a:t>
            </a:r>
            <a:endParaRPr lang="en-US" sz="1050" dirty="0"/>
          </a:p>
        </p:txBody>
      </p:sp>
      <p:sp>
        <p:nvSpPr>
          <p:cNvPr id="9" name="Shape 7"/>
          <p:cNvSpPr/>
          <p:nvPr/>
        </p:nvSpPr>
        <p:spPr>
          <a:xfrm>
            <a:off x="7456170" y="2094071"/>
            <a:ext cx="485894" cy="15240"/>
          </a:xfrm>
          <a:prstGeom prst="roundRect">
            <a:avLst>
              <a:gd name="adj" fmla="val 820044"/>
            </a:avLst>
          </a:prstGeom>
          <a:solidFill>
            <a:srgbClr val="FC8337"/>
          </a:solidFill>
          <a:ln/>
        </p:spPr>
      </p:sp>
      <p:sp>
        <p:nvSpPr>
          <p:cNvPr id="10" name="Shape 8"/>
          <p:cNvSpPr/>
          <p:nvPr/>
        </p:nvSpPr>
        <p:spPr>
          <a:xfrm>
            <a:off x="7158990" y="1945481"/>
            <a:ext cx="312420" cy="312420"/>
          </a:xfrm>
          <a:prstGeom prst="roundRect">
            <a:avLst>
              <a:gd name="adj" fmla="val 40002"/>
            </a:avLst>
          </a:prstGeom>
          <a:solidFill>
            <a:srgbClr val="030303"/>
          </a:solidFill>
          <a:ln w="15240">
            <a:solidFill>
              <a:srgbClr val="FC8337"/>
            </a:solidFill>
            <a:prstDash val="solid"/>
          </a:ln>
        </p:spPr>
      </p:sp>
      <p:sp>
        <p:nvSpPr>
          <p:cNvPr id="11" name="Text 9"/>
          <p:cNvSpPr/>
          <p:nvPr/>
        </p:nvSpPr>
        <p:spPr>
          <a:xfrm>
            <a:off x="7251502" y="1997512"/>
            <a:ext cx="127278"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2</a:t>
            </a:r>
            <a:endParaRPr lang="en-US" sz="1600" dirty="0"/>
          </a:p>
        </p:txBody>
      </p:sp>
      <p:sp>
        <p:nvSpPr>
          <p:cNvPr id="12" name="Text 10"/>
          <p:cNvSpPr/>
          <p:nvPr/>
        </p:nvSpPr>
        <p:spPr>
          <a:xfrm>
            <a:off x="8078867" y="1928098"/>
            <a:ext cx="1735693" cy="21693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Saira Medium" pitchFamily="34" charset="0"/>
                <a:ea typeface="Saira Medium" pitchFamily="34" charset="-122"/>
                <a:cs typeface="Saira Medium" pitchFamily="34" charset="-120"/>
              </a:rPr>
              <a:t>Dataset Creation</a:t>
            </a:r>
            <a:endParaRPr lang="en-US" sz="1350" dirty="0"/>
          </a:p>
        </p:txBody>
      </p:sp>
      <p:sp>
        <p:nvSpPr>
          <p:cNvPr id="13" name="Text 11"/>
          <p:cNvSpPr/>
          <p:nvPr/>
        </p:nvSpPr>
        <p:spPr>
          <a:xfrm>
            <a:off x="8078867" y="2228255"/>
            <a:ext cx="6065639" cy="444103"/>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Roboto" pitchFamily="34" charset="0"/>
                <a:ea typeface="Roboto" pitchFamily="34" charset="-122"/>
                <a:cs typeface="Roboto" pitchFamily="34" charset="-120"/>
              </a:rPr>
              <a:t>Annotating the images collected followed by augmentation and preprocessing and then ultimately creating our own custom dataset to uphold these images.</a:t>
            </a:r>
            <a:endParaRPr lang="en-US" sz="1050" dirty="0"/>
          </a:p>
        </p:txBody>
      </p:sp>
      <p:sp>
        <p:nvSpPr>
          <p:cNvPr id="14" name="Shape 12"/>
          <p:cNvSpPr/>
          <p:nvPr/>
        </p:nvSpPr>
        <p:spPr>
          <a:xfrm>
            <a:off x="6688336" y="2718911"/>
            <a:ext cx="485894" cy="15240"/>
          </a:xfrm>
          <a:prstGeom prst="roundRect">
            <a:avLst>
              <a:gd name="adj" fmla="val 820044"/>
            </a:avLst>
          </a:prstGeom>
          <a:solidFill>
            <a:srgbClr val="FC8337"/>
          </a:solidFill>
          <a:ln/>
        </p:spPr>
      </p:sp>
      <p:sp>
        <p:nvSpPr>
          <p:cNvPr id="15" name="Shape 13"/>
          <p:cNvSpPr/>
          <p:nvPr/>
        </p:nvSpPr>
        <p:spPr>
          <a:xfrm>
            <a:off x="7158990" y="2570321"/>
            <a:ext cx="312420" cy="312420"/>
          </a:xfrm>
          <a:prstGeom prst="roundRect">
            <a:avLst>
              <a:gd name="adj" fmla="val 40002"/>
            </a:avLst>
          </a:prstGeom>
          <a:solidFill>
            <a:srgbClr val="030303"/>
          </a:solidFill>
          <a:ln w="15240">
            <a:solidFill>
              <a:srgbClr val="FC8337"/>
            </a:solidFill>
            <a:prstDash val="solid"/>
          </a:ln>
        </p:spPr>
      </p:sp>
      <p:sp>
        <p:nvSpPr>
          <p:cNvPr id="16" name="Text 14"/>
          <p:cNvSpPr/>
          <p:nvPr/>
        </p:nvSpPr>
        <p:spPr>
          <a:xfrm>
            <a:off x="7252216" y="2622352"/>
            <a:ext cx="125849"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3</a:t>
            </a:r>
            <a:endParaRPr lang="en-US" sz="1600" dirty="0"/>
          </a:p>
        </p:txBody>
      </p:sp>
      <p:sp>
        <p:nvSpPr>
          <p:cNvPr id="17" name="Text 15"/>
          <p:cNvSpPr/>
          <p:nvPr/>
        </p:nvSpPr>
        <p:spPr>
          <a:xfrm>
            <a:off x="4815840" y="2552938"/>
            <a:ext cx="1735693" cy="216932"/>
          </a:xfrm>
          <a:prstGeom prst="rect">
            <a:avLst/>
          </a:prstGeom>
          <a:noFill/>
          <a:ln/>
        </p:spPr>
        <p:txBody>
          <a:bodyPr wrap="none" lIns="0" tIns="0" rIns="0" bIns="0" rtlCol="0" anchor="t"/>
          <a:lstStyle/>
          <a:p>
            <a:pPr marL="0" indent="0" algn="r">
              <a:lnSpc>
                <a:spcPts val="1700"/>
              </a:lnSpc>
              <a:buNone/>
            </a:pPr>
            <a:r>
              <a:rPr lang="en-US" sz="1350" dirty="0">
                <a:solidFill>
                  <a:srgbClr val="E5E0DF"/>
                </a:solidFill>
                <a:latin typeface="Saira Medium" pitchFamily="34" charset="0"/>
                <a:ea typeface="Saira Medium" pitchFamily="34" charset="-122"/>
                <a:cs typeface="Saira Medium" pitchFamily="34" charset="-120"/>
              </a:rPr>
              <a:t>Model Training</a:t>
            </a:r>
            <a:endParaRPr lang="en-US" sz="1350" dirty="0"/>
          </a:p>
        </p:txBody>
      </p:sp>
      <p:sp>
        <p:nvSpPr>
          <p:cNvPr id="18" name="Text 16"/>
          <p:cNvSpPr/>
          <p:nvPr/>
        </p:nvSpPr>
        <p:spPr>
          <a:xfrm>
            <a:off x="485894" y="2853095"/>
            <a:ext cx="6065639" cy="222052"/>
          </a:xfrm>
          <a:prstGeom prst="rect">
            <a:avLst/>
          </a:prstGeom>
          <a:noFill/>
          <a:ln/>
        </p:spPr>
        <p:txBody>
          <a:bodyPr wrap="none" lIns="0" tIns="0" rIns="0" bIns="0" rtlCol="0" anchor="t"/>
          <a:lstStyle/>
          <a:p>
            <a:pPr marL="0" indent="0" algn="r">
              <a:lnSpc>
                <a:spcPts val="1700"/>
              </a:lnSpc>
              <a:buNone/>
            </a:pPr>
            <a:r>
              <a:rPr lang="en-US" sz="1050" dirty="0">
                <a:solidFill>
                  <a:srgbClr val="E5E0DF"/>
                </a:solidFill>
                <a:latin typeface="Roboto" pitchFamily="34" charset="0"/>
                <a:ea typeface="Roboto" pitchFamily="34" charset="-122"/>
                <a:cs typeface="Roboto" pitchFamily="34" charset="-120"/>
              </a:rPr>
              <a:t>Training of Model on our custom dataset using YOLOv8.</a:t>
            </a:r>
            <a:endParaRPr lang="en-US" sz="1050" dirty="0"/>
          </a:p>
        </p:txBody>
      </p:sp>
      <p:sp>
        <p:nvSpPr>
          <p:cNvPr id="19" name="Shape 17"/>
          <p:cNvSpPr/>
          <p:nvPr/>
        </p:nvSpPr>
        <p:spPr>
          <a:xfrm>
            <a:off x="7456170" y="3343751"/>
            <a:ext cx="485894" cy="15240"/>
          </a:xfrm>
          <a:prstGeom prst="roundRect">
            <a:avLst>
              <a:gd name="adj" fmla="val 820044"/>
            </a:avLst>
          </a:prstGeom>
          <a:solidFill>
            <a:srgbClr val="FC8337"/>
          </a:solidFill>
          <a:ln/>
        </p:spPr>
      </p:sp>
      <p:sp>
        <p:nvSpPr>
          <p:cNvPr id="20" name="Shape 18"/>
          <p:cNvSpPr/>
          <p:nvPr/>
        </p:nvSpPr>
        <p:spPr>
          <a:xfrm>
            <a:off x="7158990" y="3195161"/>
            <a:ext cx="312420" cy="312420"/>
          </a:xfrm>
          <a:prstGeom prst="roundRect">
            <a:avLst>
              <a:gd name="adj" fmla="val 40002"/>
            </a:avLst>
          </a:prstGeom>
          <a:solidFill>
            <a:srgbClr val="030303"/>
          </a:solidFill>
          <a:ln w="15240">
            <a:solidFill>
              <a:srgbClr val="FC8337"/>
            </a:solidFill>
            <a:prstDash val="solid"/>
          </a:ln>
        </p:spPr>
      </p:sp>
      <p:sp>
        <p:nvSpPr>
          <p:cNvPr id="21" name="Text 19"/>
          <p:cNvSpPr/>
          <p:nvPr/>
        </p:nvSpPr>
        <p:spPr>
          <a:xfrm>
            <a:off x="7247930" y="3247192"/>
            <a:ext cx="134422"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4</a:t>
            </a:r>
            <a:endParaRPr lang="en-US" sz="1600" dirty="0"/>
          </a:p>
        </p:txBody>
      </p:sp>
      <p:sp>
        <p:nvSpPr>
          <p:cNvPr id="22" name="Text 20"/>
          <p:cNvSpPr/>
          <p:nvPr/>
        </p:nvSpPr>
        <p:spPr>
          <a:xfrm>
            <a:off x="8078867" y="3177778"/>
            <a:ext cx="1735693" cy="21693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Saira Medium" pitchFamily="34" charset="0"/>
                <a:ea typeface="Saira Medium" pitchFamily="34" charset="-122"/>
                <a:cs typeface="Saira Medium" pitchFamily="34" charset="-120"/>
              </a:rPr>
              <a:t>Dataset Expansion</a:t>
            </a:r>
            <a:endParaRPr lang="en-US" sz="1350" dirty="0"/>
          </a:p>
        </p:txBody>
      </p:sp>
      <p:sp>
        <p:nvSpPr>
          <p:cNvPr id="23" name="Text 21"/>
          <p:cNvSpPr/>
          <p:nvPr/>
        </p:nvSpPr>
        <p:spPr>
          <a:xfrm>
            <a:off x="8078867" y="3477935"/>
            <a:ext cx="6065639" cy="222052"/>
          </a:xfrm>
          <a:prstGeom prst="rect">
            <a:avLst/>
          </a:prstGeom>
          <a:noFill/>
          <a:ln/>
        </p:spPr>
        <p:txBody>
          <a:bodyPr wrap="none" lIns="0" tIns="0" rIns="0" bIns="0" rtlCol="0" anchor="t"/>
          <a:lstStyle/>
          <a:p>
            <a:pPr marL="0" indent="0" algn="l">
              <a:lnSpc>
                <a:spcPts val="1700"/>
              </a:lnSpc>
              <a:buNone/>
            </a:pPr>
            <a:r>
              <a:rPr lang="en-US" sz="1050" dirty="0">
                <a:solidFill>
                  <a:srgbClr val="E5E0DF"/>
                </a:solidFill>
                <a:latin typeface="Roboto" pitchFamily="34" charset="0"/>
                <a:ea typeface="Roboto" pitchFamily="34" charset="-122"/>
                <a:cs typeface="Roboto" pitchFamily="34" charset="-120"/>
              </a:rPr>
              <a:t>Expansion of dataset to enhance the accuracy and reliability of the model to a larger extent.</a:t>
            </a:r>
            <a:endParaRPr lang="en-US" sz="1050" dirty="0"/>
          </a:p>
        </p:txBody>
      </p:sp>
      <p:sp>
        <p:nvSpPr>
          <p:cNvPr id="24" name="Shape 22"/>
          <p:cNvSpPr/>
          <p:nvPr/>
        </p:nvSpPr>
        <p:spPr>
          <a:xfrm>
            <a:off x="6688336" y="3968591"/>
            <a:ext cx="485894" cy="15240"/>
          </a:xfrm>
          <a:prstGeom prst="roundRect">
            <a:avLst>
              <a:gd name="adj" fmla="val 820044"/>
            </a:avLst>
          </a:prstGeom>
          <a:solidFill>
            <a:srgbClr val="FC8337"/>
          </a:solidFill>
          <a:ln/>
        </p:spPr>
      </p:sp>
      <p:sp>
        <p:nvSpPr>
          <p:cNvPr id="25" name="Shape 23"/>
          <p:cNvSpPr/>
          <p:nvPr/>
        </p:nvSpPr>
        <p:spPr>
          <a:xfrm>
            <a:off x="7158990" y="3820001"/>
            <a:ext cx="312420" cy="312420"/>
          </a:xfrm>
          <a:prstGeom prst="roundRect">
            <a:avLst>
              <a:gd name="adj" fmla="val 40002"/>
            </a:avLst>
          </a:prstGeom>
          <a:solidFill>
            <a:srgbClr val="030303"/>
          </a:solidFill>
          <a:ln w="15240">
            <a:solidFill>
              <a:srgbClr val="FC8337"/>
            </a:solidFill>
            <a:prstDash val="solid"/>
          </a:ln>
        </p:spPr>
      </p:sp>
      <p:sp>
        <p:nvSpPr>
          <p:cNvPr id="26" name="Text 24"/>
          <p:cNvSpPr/>
          <p:nvPr/>
        </p:nvSpPr>
        <p:spPr>
          <a:xfrm>
            <a:off x="7250430" y="3872032"/>
            <a:ext cx="129421"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5</a:t>
            </a:r>
            <a:endParaRPr lang="en-US" sz="1600" dirty="0"/>
          </a:p>
        </p:txBody>
      </p:sp>
      <p:sp>
        <p:nvSpPr>
          <p:cNvPr id="27" name="Text 25"/>
          <p:cNvSpPr/>
          <p:nvPr/>
        </p:nvSpPr>
        <p:spPr>
          <a:xfrm>
            <a:off x="4436269" y="3802618"/>
            <a:ext cx="2115264" cy="216932"/>
          </a:xfrm>
          <a:prstGeom prst="rect">
            <a:avLst/>
          </a:prstGeom>
          <a:noFill/>
          <a:ln/>
        </p:spPr>
        <p:txBody>
          <a:bodyPr wrap="none" lIns="0" tIns="0" rIns="0" bIns="0" rtlCol="0" anchor="t"/>
          <a:lstStyle/>
          <a:p>
            <a:pPr marL="0" indent="0" algn="r">
              <a:lnSpc>
                <a:spcPts val="1700"/>
              </a:lnSpc>
              <a:buNone/>
            </a:pPr>
            <a:r>
              <a:rPr lang="en-US" sz="1350" dirty="0">
                <a:solidFill>
                  <a:srgbClr val="E5E0DF"/>
                </a:solidFill>
                <a:latin typeface="Saira Medium" pitchFamily="34" charset="0"/>
                <a:ea typeface="Saira Medium" pitchFamily="34" charset="-122"/>
                <a:cs typeface="Saira Medium" pitchFamily="34" charset="-120"/>
              </a:rPr>
              <a:t>Model Robustness Testing</a:t>
            </a:r>
            <a:endParaRPr lang="en-US" sz="1350" dirty="0"/>
          </a:p>
        </p:txBody>
      </p:sp>
      <p:sp>
        <p:nvSpPr>
          <p:cNvPr id="28" name="Text 26"/>
          <p:cNvSpPr/>
          <p:nvPr/>
        </p:nvSpPr>
        <p:spPr>
          <a:xfrm>
            <a:off x="485894" y="4102775"/>
            <a:ext cx="6065639" cy="222052"/>
          </a:xfrm>
          <a:prstGeom prst="rect">
            <a:avLst/>
          </a:prstGeom>
          <a:noFill/>
          <a:ln/>
        </p:spPr>
        <p:txBody>
          <a:bodyPr wrap="none" lIns="0" tIns="0" rIns="0" bIns="0" rtlCol="0" anchor="t"/>
          <a:lstStyle/>
          <a:p>
            <a:pPr marL="0" indent="0" algn="r">
              <a:lnSpc>
                <a:spcPts val="1700"/>
              </a:lnSpc>
              <a:buNone/>
            </a:pPr>
            <a:r>
              <a:rPr lang="en-US" sz="1050" dirty="0">
                <a:solidFill>
                  <a:srgbClr val="E5E0DF"/>
                </a:solidFill>
                <a:latin typeface="Roboto" pitchFamily="34" charset="0"/>
                <a:ea typeface="Roboto" pitchFamily="34" charset="-122"/>
                <a:cs typeface="Roboto" pitchFamily="34" charset="-120"/>
              </a:rPr>
              <a:t>Testing the robustness of our trained model considering</a:t>
            </a:r>
            <a:endParaRPr lang="en-US" sz="1050" dirty="0"/>
          </a:p>
        </p:txBody>
      </p:sp>
      <p:sp>
        <p:nvSpPr>
          <p:cNvPr id="29" name="Text 27"/>
          <p:cNvSpPr/>
          <p:nvPr/>
        </p:nvSpPr>
        <p:spPr>
          <a:xfrm>
            <a:off x="485894" y="4408051"/>
            <a:ext cx="6065639" cy="222052"/>
          </a:xfrm>
          <a:prstGeom prst="rect">
            <a:avLst/>
          </a:prstGeom>
          <a:noFill/>
          <a:ln/>
        </p:spPr>
        <p:txBody>
          <a:bodyPr wrap="none" lIns="0" tIns="0" rIns="0" bIns="0" rtlCol="0" anchor="t"/>
          <a:lstStyle/>
          <a:p>
            <a:pPr marL="0" indent="0" algn="r">
              <a:lnSpc>
                <a:spcPts val="1700"/>
              </a:lnSpc>
              <a:buNone/>
            </a:pPr>
            <a:r>
              <a:rPr lang="en-US" sz="1050" dirty="0">
                <a:solidFill>
                  <a:srgbClr val="E5E0DF"/>
                </a:solidFill>
                <a:latin typeface="Roboto" pitchFamily="34" charset="0"/>
                <a:ea typeface="Roboto" pitchFamily="34" charset="-122"/>
                <a:cs typeface="Roboto" pitchFamily="34" charset="-120"/>
              </a:rPr>
              <a:t> and analysing different scenarios.</a:t>
            </a:r>
            <a:endParaRPr lang="en-US" sz="1050" dirty="0"/>
          </a:p>
        </p:txBody>
      </p:sp>
      <p:sp>
        <p:nvSpPr>
          <p:cNvPr id="30" name="Shape 28"/>
          <p:cNvSpPr/>
          <p:nvPr/>
        </p:nvSpPr>
        <p:spPr>
          <a:xfrm>
            <a:off x="7456170" y="4593431"/>
            <a:ext cx="485894" cy="15240"/>
          </a:xfrm>
          <a:prstGeom prst="roundRect">
            <a:avLst>
              <a:gd name="adj" fmla="val 820044"/>
            </a:avLst>
          </a:prstGeom>
          <a:solidFill>
            <a:srgbClr val="FC8337"/>
          </a:solidFill>
          <a:ln/>
        </p:spPr>
      </p:sp>
      <p:sp>
        <p:nvSpPr>
          <p:cNvPr id="31" name="Shape 29"/>
          <p:cNvSpPr/>
          <p:nvPr/>
        </p:nvSpPr>
        <p:spPr>
          <a:xfrm>
            <a:off x="7158990" y="4444841"/>
            <a:ext cx="312420" cy="312420"/>
          </a:xfrm>
          <a:prstGeom prst="roundRect">
            <a:avLst>
              <a:gd name="adj" fmla="val 40002"/>
            </a:avLst>
          </a:prstGeom>
          <a:solidFill>
            <a:srgbClr val="030303"/>
          </a:solidFill>
          <a:ln w="15240">
            <a:solidFill>
              <a:srgbClr val="FC8337"/>
            </a:solidFill>
            <a:prstDash val="solid"/>
          </a:ln>
        </p:spPr>
      </p:sp>
      <p:sp>
        <p:nvSpPr>
          <p:cNvPr id="32" name="Text 30"/>
          <p:cNvSpPr/>
          <p:nvPr/>
        </p:nvSpPr>
        <p:spPr>
          <a:xfrm>
            <a:off x="7246263" y="4496872"/>
            <a:ext cx="137755"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6</a:t>
            </a:r>
            <a:endParaRPr lang="en-US" sz="1600" dirty="0"/>
          </a:p>
        </p:txBody>
      </p:sp>
      <p:sp>
        <p:nvSpPr>
          <p:cNvPr id="33" name="Text 31"/>
          <p:cNvSpPr/>
          <p:nvPr/>
        </p:nvSpPr>
        <p:spPr>
          <a:xfrm>
            <a:off x="8078867" y="4427458"/>
            <a:ext cx="1735693" cy="21693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Saira Medium" pitchFamily="34" charset="0"/>
                <a:ea typeface="Saira Medium" pitchFamily="34" charset="-122"/>
                <a:cs typeface="Saira Medium" pitchFamily="34" charset="-120"/>
              </a:rPr>
              <a:t>QIDK Kit Integration</a:t>
            </a:r>
            <a:endParaRPr lang="en-US" sz="1350" dirty="0"/>
          </a:p>
        </p:txBody>
      </p:sp>
      <p:sp>
        <p:nvSpPr>
          <p:cNvPr id="34" name="Text 32"/>
          <p:cNvSpPr/>
          <p:nvPr/>
        </p:nvSpPr>
        <p:spPr>
          <a:xfrm>
            <a:off x="8078867" y="4727615"/>
            <a:ext cx="6065639" cy="444103"/>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Roboto" pitchFamily="34" charset="0"/>
                <a:ea typeface="Roboto" pitchFamily="34" charset="-122"/>
                <a:cs typeface="Roboto" pitchFamily="34" charset="-120"/>
              </a:rPr>
              <a:t>Attempted and partially succeeded in uploading and running the model on QIDK kit using Android Studio App.</a:t>
            </a:r>
            <a:endParaRPr lang="en-US" sz="1050" dirty="0"/>
          </a:p>
        </p:txBody>
      </p:sp>
      <p:sp>
        <p:nvSpPr>
          <p:cNvPr id="35" name="Shape 33"/>
          <p:cNvSpPr/>
          <p:nvPr/>
        </p:nvSpPr>
        <p:spPr>
          <a:xfrm>
            <a:off x="6688336" y="5218271"/>
            <a:ext cx="485894" cy="15240"/>
          </a:xfrm>
          <a:prstGeom prst="roundRect">
            <a:avLst>
              <a:gd name="adj" fmla="val 820044"/>
            </a:avLst>
          </a:prstGeom>
          <a:solidFill>
            <a:srgbClr val="FC8337"/>
          </a:solidFill>
          <a:ln/>
        </p:spPr>
      </p:sp>
      <p:sp>
        <p:nvSpPr>
          <p:cNvPr id="36" name="Shape 34"/>
          <p:cNvSpPr/>
          <p:nvPr/>
        </p:nvSpPr>
        <p:spPr>
          <a:xfrm>
            <a:off x="7158990" y="5069681"/>
            <a:ext cx="312420" cy="312420"/>
          </a:xfrm>
          <a:prstGeom prst="roundRect">
            <a:avLst>
              <a:gd name="adj" fmla="val 40002"/>
            </a:avLst>
          </a:prstGeom>
          <a:solidFill>
            <a:srgbClr val="030303"/>
          </a:solidFill>
          <a:ln w="15240">
            <a:solidFill>
              <a:srgbClr val="FC8337"/>
            </a:solidFill>
            <a:prstDash val="solid"/>
          </a:ln>
        </p:spPr>
      </p:sp>
      <p:sp>
        <p:nvSpPr>
          <p:cNvPr id="37" name="Text 35"/>
          <p:cNvSpPr/>
          <p:nvPr/>
        </p:nvSpPr>
        <p:spPr>
          <a:xfrm>
            <a:off x="7256264" y="5121712"/>
            <a:ext cx="117872"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7</a:t>
            </a:r>
            <a:endParaRPr lang="en-US" sz="1600" dirty="0"/>
          </a:p>
        </p:txBody>
      </p:sp>
      <p:sp>
        <p:nvSpPr>
          <p:cNvPr id="38" name="Text 36"/>
          <p:cNvSpPr/>
          <p:nvPr/>
        </p:nvSpPr>
        <p:spPr>
          <a:xfrm>
            <a:off x="4442936" y="5052298"/>
            <a:ext cx="2108597" cy="216932"/>
          </a:xfrm>
          <a:prstGeom prst="rect">
            <a:avLst/>
          </a:prstGeom>
          <a:noFill/>
          <a:ln/>
        </p:spPr>
        <p:txBody>
          <a:bodyPr wrap="none" lIns="0" tIns="0" rIns="0" bIns="0" rtlCol="0" anchor="t"/>
          <a:lstStyle/>
          <a:p>
            <a:pPr marL="0" indent="0" algn="r">
              <a:lnSpc>
                <a:spcPts val="1700"/>
              </a:lnSpc>
              <a:buNone/>
            </a:pPr>
            <a:r>
              <a:rPr lang="en-US" sz="1350" dirty="0">
                <a:solidFill>
                  <a:srgbClr val="E5E0DF"/>
                </a:solidFill>
                <a:latin typeface="Saira Medium" pitchFamily="34" charset="0"/>
                <a:ea typeface="Saira Medium" pitchFamily="34" charset="-122"/>
                <a:cs typeface="Saira Medium" pitchFamily="34" charset="-120"/>
              </a:rPr>
              <a:t>Hardware Implementation</a:t>
            </a:r>
            <a:endParaRPr lang="en-US" sz="1350" dirty="0"/>
          </a:p>
        </p:txBody>
      </p:sp>
      <p:sp>
        <p:nvSpPr>
          <p:cNvPr id="39" name="Text 37"/>
          <p:cNvSpPr/>
          <p:nvPr/>
        </p:nvSpPr>
        <p:spPr>
          <a:xfrm>
            <a:off x="485894" y="5352455"/>
            <a:ext cx="6065639" cy="222052"/>
          </a:xfrm>
          <a:prstGeom prst="rect">
            <a:avLst/>
          </a:prstGeom>
          <a:noFill/>
          <a:ln/>
        </p:spPr>
        <p:txBody>
          <a:bodyPr wrap="none" lIns="0" tIns="0" rIns="0" bIns="0" rtlCol="0" anchor="t"/>
          <a:lstStyle/>
          <a:p>
            <a:pPr marL="0" indent="0" algn="r">
              <a:lnSpc>
                <a:spcPts val="1700"/>
              </a:lnSpc>
              <a:buNone/>
            </a:pPr>
            <a:r>
              <a:rPr lang="en-US" sz="1050" dirty="0">
                <a:solidFill>
                  <a:srgbClr val="E5E0DF"/>
                </a:solidFill>
                <a:latin typeface="Roboto" pitchFamily="34" charset="0"/>
                <a:ea typeface="Roboto" pitchFamily="34" charset="-122"/>
                <a:cs typeface="Roboto" pitchFamily="34" charset="-120"/>
              </a:rPr>
              <a:t>Implementing the hardware architecture to run our trained YOLOV8 model.</a:t>
            </a:r>
            <a:endParaRPr lang="en-US" sz="1050" dirty="0"/>
          </a:p>
        </p:txBody>
      </p:sp>
      <p:sp>
        <p:nvSpPr>
          <p:cNvPr id="40" name="Text 38"/>
          <p:cNvSpPr/>
          <p:nvPr/>
        </p:nvSpPr>
        <p:spPr>
          <a:xfrm>
            <a:off x="485894" y="5657731"/>
            <a:ext cx="6065639" cy="222052"/>
          </a:xfrm>
          <a:prstGeom prst="rect">
            <a:avLst/>
          </a:prstGeom>
          <a:noFill/>
          <a:ln/>
        </p:spPr>
        <p:txBody>
          <a:bodyPr wrap="none" lIns="0" tIns="0" rIns="0" bIns="0" rtlCol="0" anchor="t"/>
          <a:lstStyle/>
          <a:p>
            <a:pPr marL="0" indent="0" algn="r">
              <a:lnSpc>
                <a:spcPts val="1700"/>
              </a:lnSpc>
              <a:buNone/>
            </a:pPr>
            <a:endParaRPr lang="en-US" sz="1050" dirty="0"/>
          </a:p>
        </p:txBody>
      </p:sp>
      <p:sp>
        <p:nvSpPr>
          <p:cNvPr id="41" name="Shape 39"/>
          <p:cNvSpPr/>
          <p:nvPr/>
        </p:nvSpPr>
        <p:spPr>
          <a:xfrm>
            <a:off x="7456170" y="5843111"/>
            <a:ext cx="485894" cy="15240"/>
          </a:xfrm>
          <a:prstGeom prst="roundRect">
            <a:avLst>
              <a:gd name="adj" fmla="val 820044"/>
            </a:avLst>
          </a:prstGeom>
          <a:solidFill>
            <a:srgbClr val="FC8337"/>
          </a:solidFill>
          <a:ln/>
        </p:spPr>
      </p:sp>
      <p:sp>
        <p:nvSpPr>
          <p:cNvPr id="42" name="Shape 40"/>
          <p:cNvSpPr/>
          <p:nvPr/>
        </p:nvSpPr>
        <p:spPr>
          <a:xfrm>
            <a:off x="7158990" y="5694521"/>
            <a:ext cx="312420" cy="312420"/>
          </a:xfrm>
          <a:prstGeom prst="roundRect">
            <a:avLst>
              <a:gd name="adj" fmla="val 40002"/>
            </a:avLst>
          </a:prstGeom>
          <a:solidFill>
            <a:srgbClr val="030303"/>
          </a:solidFill>
          <a:ln w="15240">
            <a:solidFill>
              <a:srgbClr val="FC8337"/>
            </a:solidFill>
            <a:prstDash val="solid"/>
          </a:ln>
        </p:spPr>
      </p:sp>
      <p:sp>
        <p:nvSpPr>
          <p:cNvPr id="43" name="Text 41"/>
          <p:cNvSpPr/>
          <p:nvPr/>
        </p:nvSpPr>
        <p:spPr>
          <a:xfrm>
            <a:off x="7244001" y="5746552"/>
            <a:ext cx="142280"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8</a:t>
            </a:r>
            <a:endParaRPr lang="en-US" sz="1600" dirty="0"/>
          </a:p>
        </p:txBody>
      </p:sp>
      <p:sp>
        <p:nvSpPr>
          <p:cNvPr id="44" name="Text 42"/>
          <p:cNvSpPr/>
          <p:nvPr/>
        </p:nvSpPr>
        <p:spPr>
          <a:xfrm>
            <a:off x="8078867" y="5677138"/>
            <a:ext cx="6065639" cy="433864"/>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Saira Medium" pitchFamily="34" charset="0"/>
                <a:ea typeface="Saira Medium" pitchFamily="34" charset="-122"/>
                <a:cs typeface="Saira Medium" pitchFamily="34" charset="-120"/>
              </a:rPr>
              <a:t>DEVELOPING WEB BASED APPLICATION TO PROVIDE AN END TO END SOLUTION WHICH CATERS TO THE NEEDS OF THE USER :</a:t>
            </a:r>
            <a:endParaRPr lang="en-US" sz="1350" dirty="0"/>
          </a:p>
        </p:txBody>
      </p:sp>
      <p:sp>
        <p:nvSpPr>
          <p:cNvPr id="45" name="Text 43"/>
          <p:cNvSpPr/>
          <p:nvPr/>
        </p:nvSpPr>
        <p:spPr>
          <a:xfrm>
            <a:off x="8078867" y="6194227"/>
            <a:ext cx="6065639" cy="888206"/>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Roboto" pitchFamily="34" charset="0"/>
                <a:ea typeface="Roboto" pitchFamily="34" charset="-122"/>
                <a:cs typeface="Roboto" pitchFamily="34" charset="-120"/>
              </a:rPr>
              <a:t>The streamlit based web application automatically creates rectangular boundaries around waste objects and the digital dashboard notifies the user to throw the waste in thre appropriate bin. We have also implemented a colour scheme for the bins that makes our app visually appealing and user-friendly.</a:t>
            </a:r>
            <a:endParaRPr lang="en-US" sz="1050" dirty="0"/>
          </a:p>
        </p:txBody>
      </p:sp>
      <p:sp>
        <p:nvSpPr>
          <p:cNvPr id="46" name="Shape 44"/>
          <p:cNvSpPr/>
          <p:nvPr/>
        </p:nvSpPr>
        <p:spPr>
          <a:xfrm>
            <a:off x="6688336" y="6753939"/>
            <a:ext cx="485894" cy="15240"/>
          </a:xfrm>
          <a:prstGeom prst="roundRect">
            <a:avLst>
              <a:gd name="adj" fmla="val 820044"/>
            </a:avLst>
          </a:prstGeom>
          <a:solidFill>
            <a:srgbClr val="FC8337"/>
          </a:solidFill>
          <a:ln/>
        </p:spPr>
      </p:sp>
      <p:sp>
        <p:nvSpPr>
          <p:cNvPr id="47" name="Shape 45"/>
          <p:cNvSpPr/>
          <p:nvPr/>
        </p:nvSpPr>
        <p:spPr>
          <a:xfrm>
            <a:off x="7158990" y="6605349"/>
            <a:ext cx="312420" cy="312420"/>
          </a:xfrm>
          <a:prstGeom prst="roundRect">
            <a:avLst>
              <a:gd name="adj" fmla="val 40002"/>
            </a:avLst>
          </a:prstGeom>
          <a:solidFill>
            <a:srgbClr val="030303"/>
          </a:solidFill>
          <a:ln w="15240">
            <a:solidFill>
              <a:srgbClr val="FC8337"/>
            </a:solidFill>
            <a:prstDash val="solid"/>
          </a:ln>
        </p:spPr>
      </p:sp>
      <p:sp>
        <p:nvSpPr>
          <p:cNvPr id="48" name="Text 46"/>
          <p:cNvSpPr/>
          <p:nvPr/>
        </p:nvSpPr>
        <p:spPr>
          <a:xfrm>
            <a:off x="7246263" y="6657380"/>
            <a:ext cx="137755" cy="208240"/>
          </a:xfrm>
          <a:prstGeom prst="rect">
            <a:avLst/>
          </a:prstGeom>
          <a:noFill/>
          <a:ln/>
        </p:spPr>
        <p:txBody>
          <a:bodyPr wrap="none" lIns="0" tIns="0" rIns="0" bIns="0" rtlCol="0" anchor="t"/>
          <a:lstStyle/>
          <a:p>
            <a:pPr marL="0" indent="0" algn="ctr">
              <a:lnSpc>
                <a:spcPts val="1600"/>
              </a:lnSpc>
              <a:buNone/>
            </a:pPr>
            <a:r>
              <a:rPr lang="en-US" sz="1600" dirty="0">
                <a:solidFill>
                  <a:srgbClr val="E5E0DF"/>
                </a:solidFill>
                <a:latin typeface="Saira Medium" pitchFamily="34" charset="0"/>
                <a:ea typeface="Saira Medium" pitchFamily="34" charset="-122"/>
                <a:cs typeface="Saira Medium" pitchFamily="34" charset="-120"/>
              </a:rPr>
              <a:t>9</a:t>
            </a:r>
            <a:endParaRPr lang="en-US" sz="1600" dirty="0"/>
          </a:p>
        </p:txBody>
      </p:sp>
      <p:sp>
        <p:nvSpPr>
          <p:cNvPr id="49" name="Text 47"/>
          <p:cNvSpPr/>
          <p:nvPr/>
        </p:nvSpPr>
        <p:spPr>
          <a:xfrm>
            <a:off x="1915001" y="6587966"/>
            <a:ext cx="4636532" cy="216932"/>
          </a:xfrm>
          <a:prstGeom prst="rect">
            <a:avLst/>
          </a:prstGeom>
          <a:noFill/>
          <a:ln/>
        </p:spPr>
        <p:txBody>
          <a:bodyPr wrap="none" lIns="0" tIns="0" rIns="0" bIns="0" rtlCol="0" anchor="t"/>
          <a:lstStyle/>
          <a:p>
            <a:pPr marL="0" indent="0" algn="r">
              <a:lnSpc>
                <a:spcPts val="1700"/>
              </a:lnSpc>
              <a:buNone/>
            </a:pPr>
            <a:r>
              <a:rPr lang="en-US" sz="1350" dirty="0">
                <a:solidFill>
                  <a:srgbClr val="E5E0DF"/>
                </a:solidFill>
                <a:latin typeface="Saira Medium" pitchFamily="34" charset="0"/>
                <a:ea typeface="Saira Medium" pitchFamily="34" charset="-122"/>
                <a:cs typeface="Saira Medium" pitchFamily="34" charset="-120"/>
              </a:rPr>
              <a:t>DATA ANALYSIS OF DETECTED WASTES  USING GRAPHS :</a:t>
            </a:r>
            <a:endParaRPr lang="en-US" sz="1350" dirty="0"/>
          </a:p>
        </p:txBody>
      </p:sp>
      <p:sp>
        <p:nvSpPr>
          <p:cNvPr id="50" name="Text 48"/>
          <p:cNvSpPr/>
          <p:nvPr/>
        </p:nvSpPr>
        <p:spPr>
          <a:xfrm>
            <a:off x="485894" y="6888123"/>
            <a:ext cx="6065639" cy="444103"/>
          </a:xfrm>
          <a:prstGeom prst="rect">
            <a:avLst/>
          </a:prstGeom>
          <a:noFill/>
          <a:ln/>
        </p:spPr>
        <p:txBody>
          <a:bodyPr wrap="square" lIns="0" tIns="0" rIns="0" bIns="0" rtlCol="0" anchor="t"/>
          <a:lstStyle/>
          <a:p>
            <a:pPr marL="0" indent="0" algn="r">
              <a:lnSpc>
                <a:spcPts val="1700"/>
              </a:lnSpc>
              <a:buNone/>
            </a:pPr>
            <a:r>
              <a:rPr lang="en-US" sz="1050" dirty="0">
                <a:solidFill>
                  <a:srgbClr val="E5E0DF"/>
                </a:solidFill>
                <a:latin typeface="Roboto" pitchFamily="34" charset="0"/>
                <a:ea typeface="Roboto" pitchFamily="34" charset="-122"/>
                <a:cs typeface="Roboto" pitchFamily="34" charset="-120"/>
              </a:rPr>
              <a:t>Analysed the wastes detected over time with the help of definitive and descriptive graphical objects like pie charts,bar graphs, heatmaps etc.</a:t>
            </a:r>
            <a:endParaRPr lang="en-US" sz="1050" dirty="0"/>
          </a:p>
        </p:txBody>
      </p:sp>
      <p:sp>
        <p:nvSpPr>
          <p:cNvPr id="52" name="Rectangle 51">
            <a:extLst>
              <a:ext uri="{FF2B5EF4-FFF2-40B4-BE49-F238E27FC236}">
                <a16:creationId xmlns:a16="http://schemas.microsoft.com/office/drawing/2014/main" id="{1A6839D8-43BB-F144-F528-4D58F3E7D79B}"/>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1598" y="600789"/>
            <a:ext cx="5723334" cy="358616"/>
          </a:xfrm>
          <a:prstGeom prst="rect">
            <a:avLst/>
          </a:prstGeom>
          <a:noFill/>
          <a:ln/>
        </p:spPr>
        <p:txBody>
          <a:bodyPr wrap="none" lIns="0" tIns="0" rIns="0" bIns="0" rtlCol="0" anchor="t"/>
          <a:lstStyle/>
          <a:p>
            <a:pPr marL="0" indent="0">
              <a:lnSpc>
                <a:spcPts val="2800"/>
              </a:lnSpc>
              <a:buNone/>
            </a:pPr>
            <a:r>
              <a:rPr lang="en-US" sz="2250" dirty="0">
                <a:solidFill>
                  <a:srgbClr val="FFFFFF"/>
                </a:solidFill>
                <a:latin typeface="Saira Medium" pitchFamily="34" charset="0"/>
                <a:ea typeface="Saira Medium" pitchFamily="34" charset="-122"/>
                <a:cs typeface="Saira Medium" pitchFamily="34" charset="-120"/>
              </a:rPr>
              <a:t>Timeline: Waste Detection and Segregation</a:t>
            </a:r>
            <a:endParaRPr lang="en-US" sz="2250" dirty="0"/>
          </a:p>
        </p:txBody>
      </p:sp>
      <p:sp>
        <p:nvSpPr>
          <p:cNvPr id="3" name="Shape 1"/>
          <p:cNvSpPr/>
          <p:nvPr/>
        </p:nvSpPr>
        <p:spPr>
          <a:xfrm>
            <a:off x="7307580" y="1188839"/>
            <a:ext cx="15240" cy="6439852"/>
          </a:xfrm>
          <a:prstGeom prst="roundRect">
            <a:avLst>
              <a:gd name="adj" fmla="val 677766"/>
            </a:avLst>
          </a:prstGeom>
          <a:solidFill>
            <a:srgbClr val="FFFFFF">
              <a:alpha val="24000"/>
            </a:srgbClr>
          </a:solidFill>
          <a:ln/>
        </p:spPr>
      </p:sp>
      <p:sp>
        <p:nvSpPr>
          <p:cNvPr id="4" name="Shape 2"/>
          <p:cNvSpPr/>
          <p:nvPr/>
        </p:nvSpPr>
        <p:spPr>
          <a:xfrm>
            <a:off x="6799778" y="1439347"/>
            <a:ext cx="401598" cy="15240"/>
          </a:xfrm>
          <a:prstGeom prst="roundRect">
            <a:avLst>
              <a:gd name="adj" fmla="val 677766"/>
            </a:avLst>
          </a:prstGeom>
          <a:solidFill>
            <a:srgbClr val="FC8337"/>
          </a:solidFill>
          <a:ln/>
        </p:spPr>
      </p:sp>
      <p:sp>
        <p:nvSpPr>
          <p:cNvPr id="5" name="Shape 3"/>
          <p:cNvSpPr/>
          <p:nvPr/>
        </p:nvSpPr>
        <p:spPr>
          <a:xfrm>
            <a:off x="7186136" y="1317903"/>
            <a:ext cx="258128" cy="258128"/>
          </a:xfrm>
          <a:prstGeom prst="roundRect">
            <a:avLst>
              <a:gd name="adj" fmla="val 40016"/>
            </a:avLst>
          </a:prstGeom>
          <a:solidFill>
            <a:srgbClr val="030303"/>
          </a:solidFill>
          <a:ln w="7620">
            <a:solidFill>
              <a:srgbClr val="FC8337"/>
            </a:solidFill>
            <a:prstDash val="solid"/>
          </a:ln>
        </p:spPr>
      </p:sp>
      <p:sp>
        <p:nvSpPr>
          <p:cNvPr id="6" name="Text 4"/>
          <p:cNvSpPr/>
          <p:nvPr/>
        </p:nvSpPr>
        <p:spPr>
          <a:xfrm>
            <a:off x="7282220" y="1360884"/>
            <a:ext cx="65961"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1</a:t>
            </a:r>
            <a:endParaRPr lang="en-US" sz="1350" dirty="0"/>
          </a:p>
        </p:txBody>
      </p:sp>
      <p:sp>
        <p:nvSpPr>
          <p:cNvPr id="7" name="Text 5"/>
          <p:cNvSpPr/>
          <p:nvPr/>
        </p:nvSpPr>
        <p:spPr>
          <a:xfrm>
            <a:off x="5249466" y="1303496"/>
            <a:ext cx="1434584" cy="179308"/>
          </a:xfrm>
          <a:prstGeom prst="rect">
            <a:avLst/>
          </a:prstGeom>
          <a:noFill/>
          <a:ln/>
        </p:spPr>
        <p:txBody>
          <a:bodyPr wrap="none" lIns="0" tIns="0" rIns="0" bIns="0" rtlCol="0" anchor="t"/>
          <a:lstStyle/>
          <a:p>
            <a:pPr marL="0" indent="0" algn="r">
              <a:lnSpc>
                <a:spcPts val="1400"/>
              </a:lnSpc>
              <a:buNone/>
            </a:pPr>
            <a:r>
              <a:rPr lang="en-US" sz="1100" dirty="0">
                <a:solidFill>
                  <a:srgbClr val="E5E0DF"/>
                </a:solidFill>
                <a:latin typeface="Saira Medium" pitchFamily="34" charset="0"/>
                <a:ea typeface="Saira Medium" pitchFamily="34" charset="-122"/>
                <a:cs typeface="Saira Medium" pitchFamily="34" charset="-120"/>
              </a:rPr>
              <a:t>1. Data Collection</a:t>
            </a:r>
            <a:endParaRPr lang="en-US" sz="1100" dirty="0"/>
          </a:p>
        </p:txBody>
      </p:sp>
      <p:sp>
        <p:nvSpPr>
          <p:cNvPr id="8" name="Text 6"/>
          <p:cNvSpPr/>
          <p:nvPr/>
        </p:nvSpPr>
        <p:spPr>
          <a:xfrm>
            <a:off x="401598" y="1551623"/>
            <a:ext cx="6282452" cy="367189"/>
          </a:xfrm>
          <a:prstGeom prst="rect">
            <a:avLst/>
          </a:prstGeom>
          <a:noFill/>
          <a:ln/>
        </p:spPr>
        <p:txBody>
          <a:bodyPr wrap="square" lIns="0" tIns="0" rIns="0" bIns="0" rtlCol="0" anchor="t"/>
          <a:lstStyle/>
          <a:p>
            <a:pPr marL="0" indent="0" algn="r">
              <a:lnSpc>
                <a:spcPts val="1400"/>
              </a:lnSpc>
              <a:buNone/>
            </a:pPr>
            <a:r>
              <a:rPr lang="en-US" sz="900" dirty="0">
                <a:solidFill>
                  <a:srgbClr val="E5E0DF"/>
                </a:solidFill>
                <a:latin typeface="Roboto" pitchFamily="34" charset="0"/>
                <a:ea typeface="Roboto" pitchFamily="34" charset="-122"/>
                <a:cs typeface="Roboto" pitchFamily="34" charset="-120"/>
              </a:rPr>
              <a:t>We collected around 631 various images all over IIITH campus and around 4000 images from an available dataset, incorporating a total of 4566 images in our dataset.</a:t>
            </a:r>
            <a:endParaRPr lang="en-US" sz="900" dirty="0"/>
          </a:p>
        </p:txBody>
      </p:sp>
      <p:sp>
        <p:nvSpPr>
          <p:cNvPr id="9" name="Shape 7"/>
          <p:cNvSpPr/>
          <p:nvPr/>
        </p:nvSpPr>
        <p:spPr>
          <a:xfrm>
            <a:off x="7429024" y="2012990"/>
            <a:ext cx="401598" cy="15240"/>
          </a:xfrm>
          <a:prstGeom prst="roundRect">
            <a:avLst>
              <a:gd name="adj" fmla="val 677766"/>
            </a:avLst>
          </a:prstGeom>
          <a:solidFill>
            <a:srgbClr val="FC8337"/>
          </a:solidFill>
          <a:ln/>
        </p:spPr>
      </p:sp>
      <p:sp>
        <p:nvSpPr>
          <p:cNvPr id="10" name="Shape 8"/>
          <p:cNvSpPr/>
          <p:nvPr/>
        </p:nvSpPr>
        <p:spPr>
          <a:xfrm>
            <a:off x="7186136" y="1891546"/>
            <a:ext cx="258128" cy="258128"/>
          </a:xfrm>
          <a:prstGeom prst="roundRect">
            <a:avLst>
              <a:gd name="adj" fmla="val 40016"/>
            </a:avLst>
          </a:prstGeom>
          <a:solidFill>
            <a:srgbClr val="030303"/>
          </a:solidFill>
          <a:ln w="7620">
            <a:solidFill>
              <a:srgbClr val="FC8337"/>
            </a:solidFill>
            <a:prstDash val="solid"/>
          </a:ln>
        </p:spPr>
      </p:sp>
      <p:sp>
        <p:nvSpPr>
          <p:cNvPr id="11" name="Text 9"/>
          <p:cNvSpPr/>
          <p:nvPr/>
        </p:nvSpPr>
        <p:spPr>
          <a:xfrm>
            <a:off x="7262574" y="1934528"/>
            <a:ext cx="105132"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2</a:t>
            </a:r>
            <a:endParaRPr lang="en-US" sz="1350" dirty="0"/>
          </a:p>
        </p:txBody>
      </p:sp>
      <p:sp>
        <p:nvSpPr>
          <p:cNvPr id="12" name="Text 10"/>
          <p:cNvSpPr/>
          <p:nvPr/>
        </p:nvSpPr>
        <p:spPr>
          <a:xfrm>
            <a:off x="7946350" y="1877139"/>
            <a:ext cx="1434584" cy="179308"/>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Saira Medium" pitchFamily="34" charset="0"/>
                <a:ea typeface="Saira Medium" pitchFamily="34" charset="-122"/>
                <a:cs typeface="Saira Medium" pitchFamily="34" charset="-120"/>
              </a:rPr>
              <a:t>2. Annotation</a:t>
            </a:r>
            <a:endParaRPr lang="en-US" sz="1100" dirty="0"/>
          </a:p>
        </p:txBody>
      </p:sp>
      <p:sp>
        <p:nvSpPr>
          <p:cNvPr id="13" name="Text 11"/>
          <p:cNvSpPr/>
          <p:nvPr/>
        </p:nvSpPr>
        <p:spPr>
          <a:xfrm>
            <a:off x="7946350" y="2125266"/>
            <a:ext cx="6282452" cy="367189"/>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pitchFamily="34" charset="0"/>
                <a:ea typeface="Roboto" pitchFamily="34" charset="-122"/>
                <a:cs typeface="Roboto" pitchFamily="34" charset="-120"/>
              </a:rPr>
              <a:t>We annotated those 4566 images on the Roboflowapp and segregated them into 15 waste classes.15 waste classes further subdivided into 3 types:</a:t>
            </a:r>
            <a:endParaRPr lang="en-US" sz="900" dirty="0"/>
          </a:p>
        </p:txBody>
      </p:sp>
      <p:sp>
        <p:nvSpPr>
          <p:cNvPr id="14" name="Text 12"/>
          <p:cNvSpPr/>
          <p:nvPr/>
        </p:nvSpPr>
        <p:spPr>
          <a:xfrm>
            <a:off x="7946350" y="2561273"/>
            <a:ext cx="6282452" cy="183594"/>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E5E0DF"/>
                </a:solidFill>
                <a:latin typeface="Roboto" pitchFamily="34" charset="0"/>
                <a:ea typeface="Roboto" pitchFamily="34" charset="-122"/>
                <a:cs typeface="Roboto" pitchFamily="34" charset="-120"/>
              </a:rPr>
              <a:t>Recyclable</a:t>
            </a:r>
            <a:endParaRPr lang="en-US" sz="900" dirty="0"/>
          </a:p>
        </p:txBody>
      </p:sp>
      <p:sp>
        <p:nvSpPr>
          <p:cNvPr id="15" name="Text 13"/>
          <p:cNvSpPr/>
          <p:nvPr/>
        </p:nvSpPr>
        <p:spPr>
          <a:xfrm>
            <a:off x="7946350" y="2784991"/>
            <a:ext cx="6282452" cy="183594"/>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E5E0DF"/>
                </a:solidFill>
                <a:latin typeface="Roboto" pitchFamily="34" charset="0"/>
                <a:ea typeface="Roboto" pitchFamily="34" charset="-122"/>
                <a:cs typeface="Roboto" pitchFamily="34" charset="-120"/>
              </a:rPr>
              <a:t>Non Recyclable</a:t>
            </a:r>
            <a:endParaRPr lang="en-US" sz="900" dirty="0"/>
          </a:p>
        </p:txBody>
      </p:sp>
      <p:sp>
        <p:nvSpPr>
          <p:cNvPr id="16" name="Text 14"/>
          <p:cNvSpPr/>
          <p:nvPr/>
        </p:nvSpPr>
        <p:spPr>
          <a:xfrm>
            <a:off x="7946350" y="3008709"/>
            <a:ext cx="6282452" cy="183594"/>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E5E0DF"/>
                </a:solidFill>
                <a:latin typeface="Roboto" pitchFamily="34" charset="0"/>
                <a:ea typeface="Roboto" pitchFamily="34" charset="-122"/>
                <a:cs typeface="Roboto" pitchFamily="34" charset="-120"/>
              </a:rPr>
              <a:t>Hazardous</a:t>
            </a:r>
            <a:endParaRPr lang="en-US" sz="900" dirty="0"/>
          </a:p>
        </p:txBody>
      </p:sp>
      <p:sp>
        <p:nvSpPr>
          <p:cNvPr id="17" name="Shape 15"/>
          <p:cNvSpPr/>
          <p:nvPr/>
        </p:nvSpPr>
        <p:spPr>
          <a:xfrm>
            <a:off x="6799778" y="2842498"/>
            <a:ext cx="401598" cy="15240"/>
          </a:xfrm>
          <a:prstGeom prst="roundRect">
            <a:avLst>
              <a:gd name="adj" fmla="val 677766"/>
            </a:avLst>
          </a:prstGeom>
          <a:solidFill>
            <a:srgbClr val="FC8337"/>
          </a:solidFill>
          <a:ln/>
        </p:spPr>
      </p:sp>
      <p:sp>
        <p:nvSpPr>
          <p:cNvPr id="18" name="Shape 16"/>
          <p:cNvSpPr/>
          <p:nvPr/>
        </p:nvSpPr>
        <p:spPr>
          <a:xfrm>
            <a:off x="7186136" y="2721054"/>
            <a:ext cx="258128" cy="258128"/>
          </a:xfrm>
          <a:prstGeom prst="roundRect">
            <a:avLst>
              <a:gd name="adj" fmla="val 40016"/>
            </a:avLst>
          </a:prstGeom>
          <a:solidFill>
            <a:srgbClr val="030303"/>
          </a:solidFill>
          <a:ln w="7620">
            <a:solidFill>
              <a:srgbClr val="FC8337"/>
            </a:solidFill>
            <a:prstDash val="solid"/>
          </a:ln>
        </p:spPr>
      </p:sp>
      <p:sp>
        <p:nvSpPr>
          <p:cNvPr id="19" name="Text 17"/>
          <p:cNvSpPr/>
          <p:nvPr/>
        </p:nvSpPr>
        <p:spPr>
          <a:xfrm>
            <a:off x="7263170" y="2764036"/>
            <a:ext cx="103942"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3</a:t>
            </a:r>
            <a:endParaRPr lang="en-US" sz="1350" dirty="0"/>
          </a:p>
        </p:txBody>
      </p:sp>
      <p:sp>
        <p:nvSpPr>
          <p:cNvPr id="20" name="Text 18"/>
          <p:cNvSpPr/>
          <p:nvPr/>
        </p:nvSpPr>
        <p:spPr>
          <a:xfrm>
            <a:off x="4313396" y="2706648"/>
            <a:ext cx="2370653" cy="179308"/>
          </a:xfrm>
          <a:prstGeom prst="rect">
            <a:avLst/>
          </a:prstGeom>
          <a:noFill/>
          <a:ln/>
        </p:spPr>
        <p:txBody>
          <a:bodyPr wrap="none" lIns="0" tIns="0" rIns="0" bIns="0" rtlCol="0" anchor="t"/>
          <a:lstStyle/>
          <a:p>
            <a:pPr marL="0" indent="0" algn="r">
              <a:lnSpc>
                <a:spcPts val="1400"/>
              </a:lnSpc>
              <a:buNone/>
            </a:pPr>
            <a:r>
              <a:rPr lang="en-US" sz="1100" dirty="0">
                <a:solidFill>
                  <a:srgbClr val="E5E0DF"/>
                </a:solidFill>
                <a:latin typeface="Saira Medium" pitchFamily="34" charset="0"/>
                <a:ea typeface="Saira Medium" pitchFamily="34" charset="-122"/>
                <a:cs typeface="Saira Medium" pitchFamily="34" charset="-120"/>
              </a:rPr>
              <a:t>3. Preprocessing and Augmentation</a:t>
            </a:r>
            <a:endParaRPr lang="en-US" sz="1100" dirty="0"/>
          </a:p>
        </p:txBody>
      </p:sp>
      <p:sp>
        <p:nvSpPr>
          <p:cNvPr id="21" name="Text 19"/>
          <p:cNvSpPr/>
          <p:nvPr/>
        </p:nvSpPr>
        <p:spPr>
          <a:xfrm>
            <a:off x="401598" y="2954774"/>
            <a:ext cx="6282452" cy="367189"/>
          </a:xfrm>
          <a:prstGeom prst="rect">
            <a:avLst/>
          </a:prstGeom>
          <a:noFill/>
          <a:ln/>
        </p:spPr>
        <p:txBody>
          <a:bodyPr wrap="square" lIns="0" tIns="0" rIns="0" bIns="0" rtlCol="0" anchor="t"/>
          <a:lstStyle/>
          <a:p>
            <a:pPr marL="0" indent="0" algn="r">
              <a:lnSpc>
                <a:spcPts val="1400"/>
              </a:lnSpc>
              <a:buNone/>
            </a:pPr>
            <a:r>
              <a:rPr lang="en-US" sz="900" dirty="0">
                <a:solidFill>
                  <a:srgbClr val="E5E0DF"/>
                </a:solidFill>
                <a:latin typeface="Roboto" pitchFamily="34" charset="0"/>
                <a:ea typeface="Roboto" pitchFamily="34" charset="-122"/>
                <a:cs typeface="Roboto" pitchFamily="34" charset="-120"/>
              </a:rPr>
              <a:t>We properly oriented and resized the images, then applied a counterclockwise and clockwise flip to augment and get 10894 images in our dataset. This helped make our model more accurate. </a:t>
            </a:r>
            <a:endParaRPr lang="en-US" sz="900" dirty="0"/>
          </a:p>
        </p:txBody>
      </p:sp>
      <p:sp>
        <p:nvSpPr>
          <p:cNvPr id="22" name="Shape 20"/>
          <p:cNvSpPr/>
          <p:nvPr/>
        </p:nvSpPr>
        <p:spPr>
          <a:xfrm>
            <a:off x="7429024" y="3672126"/>
            <a:ext cx="401598" cy="15240"/>
          </a:xfrm>
          <a:prstGeom prst="roundRect">
            <a:avLst>
              <a:gd name="adj" fmla="val 677766"/>
            </a:avLst>
          </a:prstGeom>
          <a:solidFill>
            <a:srgbClr val="FC8337"/>
          </a:solidFill>
          <a:ln/>
        </p:spPr>
      </p:sp>
      <p:sp>
        <p:nvSpPr>
          <p:cNvPr id="23" name="Shape 21"/>
          <p:cNvSpPr/>
          <p:nvPr/>
        </p:nvSpPr>
        <p:spPr>
          <a:xfrm>
            <a:off x="7186136" y="3550682"/>
            <a:ext cx="258128" cy="258128"/>
          </a:xfrm>
          <a:prstGeom prst="roundRect">
            <a:avLst>
              <a:gd name="adj" fmla="val 40016"/>
            </a:avLst>
          </a:prstGeom>
          <a:solidFill>
            <a:srgbClr val="030303"/>
          </a:solidFill>
          <a:ln w="7620">
            <a:solidFill>
              <a:srgbClr val="FC8337"/>
            </a:solidFill>
            <a:prstDash val="solid"/>
          </a:ln>
        </p:spPr>
      </p:sp>
      <p:sp>
        <p:nvSpPr>
          <p:cNvPr id="24" name="Text 22"/>
          <p:cNvSpPr/>
          <p:nvPr/>
        </p:nvSpPr>
        <p:spPr>
          <a:xfrm>
            <a:off x="7259598" y="3593663"/>
            <a:ext cx="111085"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4</a:t>
            </a:r>
            <a:endParaRPr lang="en-US" sz="1350" dirty="0"/>
          </a:p>
        </p:txBody>
      </p:sp>
      <p:sp>
        <p:nvSpPr>
          <p:cNvPr id="25" name="Text 23"/>
          <p:cNvSpPr/>
          <p:nvPr/>
        </p:nvSpPr>
        <p:spPr>
          <a:xfrm>
            <a:off x="7946350" y="3536275"/>
            <a:ext cx="1513880" cy="179308"/>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Saira Medium" pitchFamily="34" charset="0"/>
                <a:ea typeface="Saira Medium" pitchFamily="34" charset="-122"/>
                <a:cs typeface="Saira Medium" pitchFamily="34" charset="-120"/>
              </a:rPr>
              <a:t>4. Training and Testing</a:t>
            </a:r>
            <a:endParaRPr lang="en-US" sz="1100" dirty="0"/>
          </a:p>
        </p:txBody>
      </p:sp>
      <p:sp>
        <p:nvSpPr>
          <p:cNvPr id="26" name="Text 24"/>
          <p:cNvSpPr/>
          <p:nvPr/>
        </p:nvSpPr>
        <p:spPr>
          <a:xfrm>
            <a:off x="7946350" y="3784402"/>
            <a:ext cx="628245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pitchFamily="34" charset="0"/>
                <a:ea typeface="Roboto" pitchFamily="34" charset="-122"/>
                <a:cs typeface="Roboto" pitchFamily="34" charset="-120"/>
              </a:rPr>
              <a:t>We trained our model on our custom dataset using YOLOv8.</a:t>
            </a:r>
            <a:endParaRPr lang="en-US" sz="900" dirty="0"/>
          </a:p>
        </p:txBody>
      </p:sp>
      <p:sp>
        <p:nvSpPr>
          <p:cNvPr id="27" name="Text 25"/>
          <p:cNvSpPr/>
          <p:nvPr/>
        </p:nvSpPr>
        <p:spPr>
          <a:xfrm>
            <a:off x="7946350" y="4036814"/>
            <a:ext cx="6282452" cy="734378"/>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pitchFamily="34" charset="0"/>
                <a:ea typeface="Roboto" pitchFamily="34" charset="-122"/>
                <a:cs typeface="Roboto" pitchFamily="34" charset="-120"/>
              </a:rPr>
              <a:t>Now that we had a solid dataset and an initial model trained, we moved forward with statistical analysis to evaluate its accuracy and identify areas for improvement. We made earnest efforts to critically analyse the model and were committed to refining the model until it could reliably detect and segregate waste with high precision. However, we can't deny the scope for further improvements.</a:t>
            </a:r>
            <a:endParaRPr lang="en-US" sz="900" dirty="0"/>
          </a:p>
        </p:txBody>
      </p:sp>
      <p:sp>
        <p:nvSpPr>
          <p:cNvPr id="28" name="Shape 26"/>
          <p:cNvSpPr/>
          <p:nvPr/>
        </p:nvSpPr>
        <p:spPr>
          <a:xfrm>
            <a:off x="6799778" y="4461510"/>
            <a:ext cx="401598" cy="15240"/>
          </a:xfrm>
          <a:prstGeom prst="roundRect">
            <a:avLst>
              <a:gd name="adj" fmla="val 677766"/>
            </a:avLst>
          </a:prstGeom>
          <a:solidFill>
            <a:srgbClr val="FC8337"/>
          </a:solidFill>
          <a:ln/>
        </p:spPr>
      </p:sp>
      <p:sp>
        <p:nvSpPr>
          <p:cNvPr id="29" name="Shape 27"/>
          <p:cNvSpPr/>
          <p:nvPr/>
        </p:nvSpPr>
        <p:spPr>
          <a:xfrm>
            <a:off x="7186136" y="4340066"/>
            <a:ext cx="258128" cy="258128"/>
          </a:xfrm>
          <a:prstGeom prst="roundRect">
            <a:avLst>
              <a:gd name="adj" fmla="val 40016"/>
            </a:avLst>
          </a:prstGeom>
          <a:solidFill>
            <a:srgbClr val="030303"/>
          </a:solidFill>
          <a:ln w="7620">
            <a:solidFill>
              <a:srgbClr val="FC8337"/>
            </a:solidFill>
            <a:prstDash val="solid"/>
          </a:ln>
        </p:spPr>
      </p:sp>
      <p:sp>
        <p:nvSpPr>
          <p:cNvPr id="30" name="Text 28"/>
          <p:cNvSpPr/>
          <p:nvPr/>
        </p:nvSpPr>
        <p:spPr>
          <a:xfrm>
            <a:off x="7261741" y="4383048"/>
            <a:ext cx="106918"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5</a:t>
            </a:r>
            <a:endParaRPr lang="en-US" sz="1350" dirty="0"/>
          </a:p>
        </p:txBody>
      </p:sp>
      <p:sp>
        <p:nvSpPr>
          <p:cNvPr id="31" name="Text 29"/>
          <p:cNvSpPr/>
          <p:nvPr/>
        </p:nvSpPr>
        <p:spPr>
          <a:xfrm>
            <a:off x="4388525" y="4325660"/>
            <a:ext cx="2295525" cy="179308"/>
          </a:xfrm>
          <a:prstGeom prst="rect">
            <a:avLst/>
          </a:prstGeom>
          <a:noFill/>
          <a:ln/>
        </p:spPr>
        <p:txBody>
          <a:bodyPr wrap="none" lIns="0" tIns="0" rIns="0" bIns="0" rtlCol="0" anchor="t"/>
          <a:lstStyle/>
          <a:p>
            <a:pPr marL="0" indent="0" algn="r">
              <a:lnSpc>
                <a:spcPts val="1400"/>
              </a:lnSpc>
              <a:buNone/>
            </a:pPr>
            <a:r>
              <a:rPr lang="en-US" sz="1100" dirty="0">
                <a:solidFill>
                  <a:srgbClr val="E5E0DF"/>
                </a:solidFill>
                <a:latin typeface="Saira Medium" pitchFamily="34" charset="0"/>
                <a:ea typeface="Saira Medium" pitchFamily="34" charset="-122"/>
                <a:cs typeface="Saira Medium" pitchFamily="34" charset="-120"/>
              </a:rPr>
              <a:t>5. Statistical Analysis of our model</a:t>
            </a:r>
            <a:endParaRPr lang="en-US" sz="1100" dirty="0"/>
          </a:p>
        </p:txBody>
      </p:sp>
      <p:sp>
        <p:nvSpPr>
          <p:cNvPr id="32" name="Text 30"/>
          <p:cNvSpPr/>
          <p:nvPr/>
        </p:nvSpPr>
        <p:spPr>
          <a:xfrm>
            <a:off x="401598" y="4573786"/>
            <a:ext cx="6282452" cy="550783"/>
          </a:xfrm>
          <a:prstGeom prst="rect">
            <a:avLst/>
          </a:prstGeom>
          <a:noFill/>
          <a:ln/>
        </p:spPr>
        <p:txBody>
          <a:bodyPr wrap="square" lIns="0" tIns="0" rIns="0" bIns="0" rtlCol="0" anchor="t"/>
          <a:lstStyle/>
          <a:p>
            <a:pPr marL="0" indent="0" algn="r">
              <a:lnSpc>
                <a:spcPts val="1400"/>
              </a:lnSpc>
              <a:buNone/>
            </a:pPr>
            <a:r>
              <a:rPr lang="en-US" sz="900" dirty="0">
                <a:solidFill>
                  <a:srgbClr val="E5E0DF"/>
                </a:solidFill>
                <a:latin typeface="Roboto" pitchFamily="34" charset="0"/>
                <a:ea typeface="Roboto" pitchFamily="34" charset="-122"/>
                <a:cs typeface="Roboto" pitchFamily="34" charset="-120"/>
              </a:rPr>
              <a:t>We present an overall graphical overview of the performance metrics of our model to provide a mathematical and analytical perspective of our model. We critically analysed the parameters that majorly impact the performance of our models namely accuracy,precision and recall etc. The performance analysis of both the models follow.</a:t>
            </a:r>
            <a:endParaRPr lang="en-US" sz="900" dirty="0"/>
          </a:p>
        </p:txBody>
      </p:sp>
      <p:sp>
        <p:nvSpPr>
          <p:cNvPr id="33" name="Shape 31"/>
          <p:cNvSpPr/>
          <p:nvPr/>
        </p:nvSpPr>
        <p:spPr>
          <a:xfrm>
            <a:off x="7429024" y="5251013"/>
            <a:ext cx="401598" cy="15240"/>
          </a:xfrm>
          <a:prstGeom prst="roundRect">
            <a:avLst>
              <a:gd name="adj" fmla="val 677766"/>
            </a:avLst>
          </a:prstGeom>
          <a:solidFill>
            <a:srgbClr val="FC8337"/>
          </a:solidFill>
          <a:ln/>
        </p:spPr>
      </p:sp>
      <p:sp>
        <p:nvSpPr>
          <p:cNvPr id="34" name="Shape 32"/>
          <p:cNvSpPr/>
          <p:nvPr/>
        </p:nvSpPr>
        <p:spPr>
          <a:xfrm>
            <a:off x="7186136" y="5129570"/>
            <a:ext cx="258128" cy="258128"/>
          </a:xfrm>
          <a:prstGeom prst="roundRect">
            <a:avLst>
              <a:gd name="adj" fmla="val 40016"/>
            </a:avLst>
          </a:prstGeom>
          <a:solidFill>
            <a:srgbClr val="030303"/>
          </a:solidFill>
          <a:ln w="7620">
            <a:solidFill>
              <a:srgbClr val="FC8337"/>
            </a:solidFill>
            <a:prstDash val="solid"/>
          </a:ln>
        </p:spPr>
      </p:sp>
      <p:sp>
        <p:nvSpPr>
          <p:cNvPr id="35" name="Text 33"/>
          <p:cNvSpPr/>
          <p:nvPr/>
        </p:nvSpPr>
        <p:spPr>
          <a:xfrm>
            <a:off x="7258288" y="5172551"/>
            <a:ext cx="113824"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6</a:t>
            </a:r>
            <a:endParaRPr lang="en-US" sz="1350" dirty="0"/>
          </a:p>
        </p:txBody>
      </p:sp>
      <p:sp>
        <p:nvSpPr>
          <p:cNvPr id="36" name="Text 34"/>
          <p:cNvSpPr/>
          <p:nvPr/>
        </p:nvSpPr>
        <p:spPr>
          <a:xfrm>
            <a:off x="7946350" y="5115163"/>
            <a:ext cx="1498878" cy="179308"/>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Saira Medium" pitchFamily="34" charset="0"/>
                <a:ea typeface="Saira Medium" pitchFamily="34" charset="-122"/>
                <a:cs typeface="Saira Medium" pitchFamily="34" charset="-120"/>
              </a:rPr>
              <a:t>6. QIDK Kit Integration</a:t>
            </a:r>
            <a:endParaRPr lang="en-US" sz="1100" dirty="0"/>
          </a:p>
        </p:txBody>
      </p:sp>
      <p:sp>
        <p:nvSpPr>
          <p:cNvPr id="37" name="Text 35"/>
          <p:cNvSpPr/>
          <p:nvPr/>
        </p:nvSpPr>
        <p:spPr>
          <a:xfrm>
            <a:off x="7946350" y="5363289"/>
            <a:ext cx="6282452" cy="367189"/>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pitchFamily="34" charset="0"/>
                <a:ea typeface="Roboto" pitchFamily="34" charset="-122"/>
                <a:cs typeface="Roboto" pitchFamily="34" charset="-120"/>
              </a:rPr>
              <a:t>We ultimately succeeded in uploading and running the model on QIDK kit using Android Studio App. However, we encountered a serious problem, issue being that some items being detected are not as intended by our model.  </a:t>
            </a:r>
            <a:endParaRPr lang="en-US" sz="900" dirty="0"/>
          </a:p>
        </p:txBody>
      </p:sp>
      <p:sp>
        <p:nvSpPr>
          <p:cNvPr id="38" name="Shape 36"/>
          <p:cNvSpPr/>
          <p:nvPr/>
        </p:nvSpPr>
        <p:spPr>
          <a:xfrm>
            <a:off x="6799778" y="5822513"/>
            <a:ext cx="401598" cy="15240"/>
          </a:xfrm>
          <a:prstGeom prst="roundRect">
            <a:avLst>
              <a:gd name="adj" fmla="val 677766"/>
            </a:avLst>
          </a:prstGeom>
          <a:solidFill>
            <a:srgbClr val="FC8337"/>
          </a:solidFill>
          <a:ln/>
        </p:spPr>
      </p:sp>
      <p:sp>
        <p:nvSpPr>
          <p:cNvPr id="39" name="Shape 37"/>
          <p:cNvSpPr/>
          <p:nvPr/>
        </p:nvSpPr>
        <p:spPr>
          <a:xfrm>
            <a:off x="7186136" y="5701070"/>
            <a:ext cx="258128" cy="258128"/>
          </a:xfrm>
          <a:prstGeom prst="roundRect">
            <a:avLst>
              <a:gd name="adj" fmla="val 40016"/>
            </a:avLst>
          </a:prstGeom>
          <a:solidFill>
            <a:srgbClr val="030303"/>
          </a:solidFill>
          <a:ln w="7620">
            <a:solidFill>
              <a:srgbClr val="FC8337"/>
            </a:solidFill>
            <a:prstDash val="solid"/>
          </a:ln>
        </p:spPr>
      </p:sp>
      <p:sp>
        <p:nvSpPr>
          <p:cNvPr id="40" name="Text 38"/>
          <p:cNvSpPr/>
          <p:nvPr/>
        </p:nvSpPr>
        <p:spPr>
          <a:xfrm>
            <a:off x="7266503" y="5744051"/>
            <a:ext cx="97393"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7</a:t>
            </a:r>
            <a:endParaRPr lang="en-US" sz="1350" dirty="0"/>
          </a:p>
        </p:txBody>
      </p:sp>
      <p:sp>
        <p:nvSpPr>
          <p:cNvPr id="41" name="Text 39"/>
          <p:cNvSpPr/>
          <p:nvPr/>
        </p:nvSpPr>
        <p:spPr>
          <a:xfrm>
            <a:off x="4790361" y="5686663"/>
            <a:ext cx="1893689" cy="179308"/>
          </a:xfrm>
          <a:prstGeom prst="rect">
            <a:avLst/>
          </a:prstGeom>
          <a:noFill/>
          <a:ln/>
        </p:spPr>
        <p:txBody>
          <a:bodyPr wrap="none" lIns="0" tIns="0" rIns="0" bIns="0" rtlCol="0" anchor="t"/>
          <a:lstStyle/>
          <a:p>
            <a:pPr marL="0" indent="0" algn="r">
              <a:lnSpc>
                <a:spcPts val="1400"/>
              </a:lnSpc>
              <a:buNone/>
            </a:pPr>
            <a:r>
              <a:rPr lang="en-US" sz="1100" dirty="0">
                <a:solidFill>
                  <a:srgbClr val="E5E0DF"/>
                </a:solidFill>
                <a:latin typeface="Saira Medium" pitchFamily="34" charset="0"/>
                <a:ea typeface="Saira Medium" pitchFamily="34" charset="-122"/>
                <a:cs typeface="Saira Medium" pitchFamily="34" charset="-120"/>
              </a:rPr>
              <a:t>7. Hardware Implementation</a:t>
            </a:r>
            <a:endParaRPr lang="en-US" sz="1100" dirty="0"/>
          </a:p>
        </p:txBody>
      </p:sp>
      <p:sp>
        <p:nvSpPr>
          <p:cNvPr id="42" name="Text 40"/>
          <p:cNvSpPr/>
          <p:nvPr/>
        </p:nvSpPr>
        <p:spPr>
          <a:xfrm>
            <a:off x="401598" y="5934789"/>
            <a:ext cx="6282452" cy="183594"/>
          </a:xfrm>
          <a:prstGeom prst="rect">
            <a:avLst/>
          </a:prstGeom>
          <a:noFill/>
          <a:ln/>
        </p:spPr>
        <p:txBody>
          <a:bodyPr wrap="none" lIns="0" tIns="0" rIns="0" bIns="0" rtlCol="0" anchor="t"/>
          <a:lstStyle/>
          <a:p>
            <a:pPr marL="0" indent="0" algn="r">
              <a:lnSpc>
                <a:spcPts val="1400"/>
              </a:lnSpc>
              <a:buNone/>
            </a:pPr>
            <a:r>
              <a:rPr lang="en-US" sz="900" dirty="0">
                <a:solidFill>
                  <a:srgbClr val="E5E0DF"/>
                </a:solidFill>
                <a:latin typeface="Roboto" pitchFamily="34" charset="0"/>
                <a:ea typeface="Roboto" pitchFamily="34" charset="-122"/>
                <a:cs typeface="Roboto" pitchFamily="34" charset="-120"/>
              </a:rPr>
              <a:t>Implemented the hardware architecture to run our trained YOLOV8 model.</a:t>
            </a:r>
            <a:endParaRPr lang="en-US" sz="900" dirty="0"/>
          </a:p>
        </p:txBody>
      </p:sp>
      <p:sp>
        <p:nvSpPr>
          <p:cNvPr id="43" name="Shape 41"/>
          <p:cNvSpPr/>
          <p:nvPr/>
        </p:nvSpPr>
        <p:spPr>
          <a:xfrm>
            <a:off x="7429024" y="6338888"/>
            <a:ext cx="401598" cy="15240"/>
          </a:xfrm>
          <a:prstGeom prst="roundRect">
            <a:avLst>
              <a:gd name="adj" fmla="val 677766"/>
            </a:avLst>
          </a:prstGeom>
          <a:solidFill>
            <a:srgbClr val="FC8337"/>
          </a:solidFill>
          <a:ln/>
        </p:spPr>
      </p:sp>
      <p:sp>
        <p:nvSpPr>
          <p:cNvPr id="44" name="Shape 42"/>
          <p:cNvSpPr/>
          <p:nvPr/>
        </p:nvSpPr>
        <p:spPr>
          <a:xfrm>
            <a:off x="7186136" y="6217444"/>
            <a:ext cx="258128" cy="258128"/>
          </a:xfrm>
          <a:prstGeom prst="roundRect">
            <a:avLst>
              <a:gd name="adj" fmla="val 40016"/>
            </a:avLst>
          </a:prstGeom>
          <a:solidFill>
            <a:srgbClr val="030303"/>
          </a:solidFill>
          <a:ln w="7620">
            <a:solidFill>
              <a:srgbClr val="FC8337"/>
            </a:solidFill>
            <a:prstDash val="solid"/>
          </a:ln>
        </p:spPr>
      </p:sp>
      <p:sp>
        <p:nvSpPr>
          <p:cNvPr id="45" name="Text 43"/>
          <p:cNvSpPr/>
          <p:nvPr/>
        </p:nvSpPr>
        <p:spPr>
          <a:xfrm>
            <a:off x="7256383" y="6260425"/>
            <a:ext cx="117515"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8</a:t>
            </a:r>
            <a:endParaRPr lang="en-US" sz="1350" dirty="0"/>
          </a:p>
        </p:txBody>
      </p:sp>
      <p:sp>
        <p:nvSpPr>
          <p:cNvPr id="46" name="Text 44"/>
          <p:cNvSpPr/>
          <p:nvPr/>
        </p:nvSpPr>
        <p:spPr>
          <a:xfrm>
            <a:off x="7946350" y="6203037"/>
            <a:ext cx="6282452" cy="358616"/>
          </a:xfrm>
          <a:prstGeom prst="rect">
            <a:avLst/>
          </a:prstGeom>
          <a:noFill/>
          <a:ln/>
        </p:spPr>
        <p:txBody>
          <a:bodyPr wrap="square" lIns="0" tIns="0" rIns="0" bIns="0" rtlCol="0" anchor="t"/>
          <a:lstStyle/>
          <a:p>
            <a:pPr marL="0" indent="0" algn="l">
              <a:lnSpc>
                <a:spcPts val="1400"/>
              </a:lnSpc>
              <a:buNone/>
            </a:pPr>
            <a:r>
              <a:rPr lang="en-US" sz="1100" dirty="0">
                <a:solidFill>
                  <a:srgbClr val="E5E0DF"/>
                </a:solidFill>
                <a:latin typeface="Saira Medium" pitchFamily="34" charset="0"/>
                <a:ea typeface="Saira Medium" pitchFamily="34" charset="-122"/>
                <a:cs typeface="Saira Medium" pitchFamily="34" charset="-120"/>
              </a:rPr>
              <a:t>8. DEVELOPING WEB BASED APPLICATION TO PROVIDE AN END TO END SOLUTION WHICH CATERS TO THE NEEDS OF THE USER :</a:t>
            </a:r>
            <a:endParaRPr lang="en-US" sz="1100" dirty="0"/>
          </a:p>
        </p:txBody>
      </p:sp>
      <p:sp>
        <p:nvSpPr>
          <p:cNvPr id="47" name="Text 45"/>
          <p:cNvSpPr/>
          <p:nvPr/>
        </p:nvSpPr>
        <p:spPr>
          <a:xfrm>
            <a:off x="7946350" y="6630472"/>
            <a:ext cx="6282452" cy="367189"/>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pitchFamily="34" charset="0"/>
                <a:ea typeface="Roboto" pitchFamily="34" charset="-122"/>
                <a:cs typeface="Roboto" pitchFamily="34" charset="-120"/>
              </a:rPr>
              <a:t>Completed the mentioned task with the help of streamlit app that runs and proceeds by creating rectangular boundaries around waste objects for better identification and segregation.</a:t>
            </a:r>
            <a:endParaRPr lang="en-US" sz="900" dirty="0"/>
          </a:p>
        </p:txBody>
      </p:sp>
      <p:sp>
        <p:nvSpPr>
          <p:cNvPr id="48" name="Shape 46"/>
          <p:cNvSpPr/>
          <p:nvPr/>
        </p:nvSpPr>
        <p:spPr>
          <a:xfrm>
            <a:off x="6799778" y="6908125"/>
            <a:ext cx="401598" cy="15240"/>
          </a:xfrm>
          <a:prstGeom prst="roundRect">
            <a:avLst>
              <a:gd name="adj" fmla="val 677766"/>
            </a:avLst>
          </a:prstGeom>
          <a:solidFill>
            <a:srgbClr val="FC8337"/>
          </a:solidFill>
          <a:ln/>
        </p:spPr>
      </p:sp>
      <p:sp>
        <p:nvSpPr>
          <p:cNvPr id="49" name="Shape 47"/>
          <p:cNvSpPr/>
          <p:nvPr/>
        </p:nvSpPr>
        <p:spPr>
          <a:xfrm>
            <a:off x="7186136" y="6786682"/>
            <a:ext cx="258128" cy="258128"/>
          </a:xfrm>
          <a:prstGeom prst="roundRect">
            <a:avLst>
              <a:gd name="adj" fmla="val 40016"/>
            </a:avLst>
          </a:prstGeom>
          <a:solidFill>
            <a:srgbClr val="030303"/>
          </a:solidFill>
          <a:ln w="7620">
            <a:solidFill>
              <a:srgbClr val="FC8337"/>
            </a:solidFill>
            <a:prstDash val="solid"/>
          </a:ln>
        </p:spPr>
      </p:sp>
      <p:sp>
        <p:nvSpPr>
          <p:cNvPr id="50" name="Text 48"/>
          <p:cNvSpPr/>
          <p:nvPr/>
        </p:nvSpPr>
        <p:spPr>
          <a:xfrm>
            <a:off x="7258288" y="6829663"/>
            <a:ext cx="113824" cy="172164"/>
          </a:xfrm>
          <a:prstGeom prst="rect">
            <a:avLst/>
          </a:prstGeom>
          <a:noFill/>
          <a:ln/>
        </p:spPr>
        <p:txBody>
          <a:bodyPr wrap="none" lIns="0" tIns="0" rIns="0" bIns="0" rtlCol="0" anchor="t"/>
          <a:lstStyle/>
          <a:p>
            <a:pPr marL="0" indent="0" algn="ctr">
              <a:lnSpc>
                <a:spcPts val="1350"/>
              </a:lnSpc>
              <a:buNone/>
            </a:pPr>
            <a:r>
              <a:rPr lang="en-US" sz="1350" dirty="0">
                <a:solidFill>
                  <a:srgbClr val="E5E0DF"/>
                </a:solidFill>
                <a:latin typeface="Saira Medium" pitchFamily="34" charset="0"/>
                <a:ea typeface="Saira Medium" pitchFamily="34" charset="-122"/>
                <a:cs typeface="Saira Medium" pitchFamily="34" charset="-120"/>
              </a:rPr>
              <a:t>9</a:t>
            </a:r>
            <a:endParaRPr lang="en-US" sz="1350" dirty="0"/>
          </a:p>
        </p:txBody>
      </p:sp>
      <p:sp>
        <p:nvSpPr>
          <p:cNvPr id="51" name="Text 49"/>
          <p:cNvSpPr/>
          <p:nvPr/>
        </p:nvSpPr>
        <p:spPr>
          <a:xfrm>
            <a:off x="2687836" y="6772275"/>
            <a:ext cx="3996214" cy="179308"/>
          </a:xfrm>
          <a:prstGeom prst="rect">
            <a:avLst/>
          </a:prstGeom>
          <a:noFill/>
          <a:ln/>
        </p:spPr>
        <p:txBody>
          <a:bodyPr wrap="none" lIns="0" tIns="0" rIns="0" bIns="0" rtlCol="0" anchor="t"/>
          <a:lstStyle/>
          <a:p>
            <a:pPr marL="0" indent="0" algn="r">
              <a:lnSpc>
                <a:spcPts val="1400"/>
              </a:lnSpc>
              <a:buNone/>
            </a:pPr>
            <a:r>
              <a:rPr lang="en-US" sz="1100" dirty="0">
                <a:solidFill>
                  <a:srgbClr val="E5E0DF"/>
                </a:solidFill>
                <a:latin typeface="Saira Medium" pitchFamily="34" charset="0"/>
                <a:ea typeface="Saira Medium" pitchFamily="34" charset="-122"/>
                <a:cs typeface="Saira Medium" pitchFamily="34" charset="-120"/>
              </a:rPr>
              <a:t>9. DATA ANALYSIS OF DETECTED WASTES  USING GRAPHS :</a:t>
            </a:r>
            <a:endParaRPr lang="en-US" sz="1100" dirty="0"/>
          </a:p>
        </p:txBody>
      </p:sp>
      <p:sp>
        <p:nvSpPr>
          <p:cNvPr id="52" name="Text 50"/>
          <p:cNvSpPr/>
          <p:nvPr/>
        </p:nvSpPr>
        <p:spPr>
          <a:xfrm>
            <a:off x="401598" y="7020401"/>
            <a:ext cx="6282452" cy="367189"/>
          </a:xfrm>
          <a:prstGeom prst="rect">
            <a:avLst/>
          </a:prstGeom>
          <a:noFill/>
          <a:ln/>
        </p:spPr>
        <p:txBody>
          <a:bodyPr wrap="square" lIns="0" tIns="0" rIns="0" bIns="0" rtlCol="0" anchor="t"/>
          <a:lstStyle/>
          <a:p>
            <a:pPr marL="0" indent="0" algn="r">
              <a:lnSpc>
                <a:spcPts val="1400"/>
              </a:lnSpc>
              <a:buNone/>
            </a:pPr>
            <a:r>
              <a:rPr lang="en-US" sz="900" dirty="0">
                <a:solidFill>
                  <a:srgbClr val="E5E0DF"/>
                </a:solidFill>
                <a:latin typeface="Roboto" pitchFamily="34" charset="0"/>
                <a:ea typeface="Roboto" pitchFamily="34" charset="-122"/>
                <a:cs typeface="Roboto" pitchFamily="34" charset="-120"/>
              </a:rPr>
              <a:t>Introduced live data analytics of wastes detected over time. This can be of immense use to the user if the user is interested in knowing which types of wastes are being generated and in what proportion.</a:t>
            </a:r>
            <a:endParaRPr lang="en-US" sz="900" dirty="0"/>
          </a:p>
        </p:txBody>
      </p:sp>
      <p:sp>
        <p:nvSpPr>
          <p:cNvPr id="54" name="Rectangle 53">
            <a:extLst>
              <a:ext uri="{FF2B5EF4-FFF2-40B4-BE49-F238E27FC236}">
                <a16:creationId xmlns:a16="http://schemas.microsoft.com/office/drawing/2014/main" id="{DE3AC8BE-5395-F0FB-E7F6-4C11D5E6E447}"/>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4142899"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Outcomes and results obtained:</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nSpc>
                <a:spcPts val="1400"/>
              </a:lnSpc>
              <a:buNone/>
            </a:pPr>
            <a:r>
              <a:rPr lang="en-US" sz="850" dirty="0">
                <a:solidFill>
                  <a:srgbClr val="E5E0DF"/>
                </a:solidFill>
                <a:latin typeface="Roboto" pitchFamily="34" charset="0"/>
                <a:ea typeface="Roboto" pitchFamily="34" charset="-122"/>
                <a:cs typeface="Roboto" pitchFamily="34" charset="-120"/>
              </a:rPr>
              <a:t> </a:t>
            </a:r>
            <a:endParaRPr lang="en-US" sz="850" dirty="0"/>
          </a:p>
        </p:txBody>
      </p:sp>
      <p:pic>
        <p:nvPicPr>
          <p:cNvPr id="4" name="Image 0" descr="preencoded.png"/>
          <p:cNvPicPr>
            <a:picLocks noChangeAspect="1"/>
          </p:cNvPicPr>
          <p:nvPr/>
        </p:nvPicPr>
        <p:blipFill>
          <a:blip r:embed="rId3"/>
          <a:stretch>
            <a:fillRect/>
          </a:stretch>
        </p:blipFill>
        <p:spPr>
          <a:xfrm>
            <a:off x="396835" y="1201936"/>
            <a:ext cx="7782997" cy="3983593"/>
          </a:xfrm>
          <a:prstGeom prst="rect">
            <a:avLst/>
          </a:prstGeom>
        </p:spPr>
      </p:pic>
      <p:pic>
        <p:nvPicPr>
          <p:cNvPr id="5" name="Image 1" descr="preencoded.png"/>
          <p:cNvPicPr>
            <a:picLocks noChangeAspect="1"/>
          </p:cNvPicPr>
          <p:nvPr/>
        </p:nvPicPr>
        <p:blipFill>
          <a:blip r:embed="rId4"/>
          <a:stretch>
            <a:fillRect/>
          </a:stretch>
        </p:blipFill>
        <p:spPr>
          <a:xfrm>
            <a:off x="396835" y="5313045"/>
            <a:ext cx="7782997" cy="3983593"/>
          </a:xfrm>
          <a:prstGeom prst="rect">
            <a:avLst/>
          </a:prstGeom>
        </p:spPr>
      </p:pic>
      <p:pic>
        <p:nvPicPr>
          <p:cNvPr id="6" name="Image 2" descr="preencoded.png"/>
          <p:cNvPicPr>
            <a:picLocks noChangeAspect="1"/>
          </p:cNvPicPr>
          <p:nvPr/>
        </p:nvPicPr>
        <p:blipFill>
          <a:blip r:embed="rId5"/>
          <a:stretch>
            <a:fillRect/>
          </a:stretch>
        </p:blipFill>
        <p:spPr>
          <a:xfrm>
            <a:off x="396835" y="9424154"/>
            <a:ext cx="7782997" cy="3983593"/>
          </a:xfrm>
          <a:prstGeom prst="rect">
            <a:avLst/>
          </a:prstGeom>
        </p:spPr>
      </p:pic>
      <p:sp>
        <p:nvSpPr>
          <p:cNvPr id="7" name="Text 2"/>
          <p:cNvSpPr/>
          <p:nvPr/>
        </p:nvSpPr>
        <p:spPr>
          <a:xfrm>
            <a:off x="396835" y="13535263"/>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8" name="Text 3"/>
          <p:cNvSpPr/>
          <p:nvPr/>
        </p:nvSpPr>
        <p:spPr>
          <a:xfrm>
            <a:off x="396835" y="13844230"/>
            <a:ext cx="13836729" cy="181451"/>
          </a:xfrm>
          <a:prstGeom prst="rect">
            <a:avLst/>
          </a:prstGeom>
          <a:noFill/>
          <a:ln/>
        </p:spPr>
        <p:txBody>
          <a:bodyPr wrap="none" lIns="0" tIns="0" rIns="0" bIns="0" rtlCol="0" anchor="t"/>
          <a:lstStyle/>
          <a:p>
            <a:pPr marL="0" indent="0">
              <a:lnSpc>
                <a:spcPts val="1400"/>
              </a:lnSpc>
              <a:buNone/>
            </a:pPr>
            <a:r>
              <a:rPr lang="en-US" sz="850" dirty="0">
                <a:solidFill>
                  <a:srgbClr val="E5E0DF"/>
                </a:solidFill>
                <a:latin typeface="Roboto" pitchFamily="34" charset="0"/>
                <a:ea typeface="Roboto" pitchFamily="34" charset="-122"/>
                <a:cs typeface="Roboto" pitchFamily="34" charset="-120"/>
              </a:rPr>
              <a:t> </a:t>
            </a:r>
            <a:endParaRPr lang="en-US" sz="850" dirty="0"/>
          </a:p>
        </p:txBody>
      </p:sp>
      <p:sp>
        <p:nvSpPr>
          <p:cNvPr id="10" name="Rectangle 9">
            <a:extLst>
              <a:ext uri="{FF2B5EF4-FFF2-40B4-BE49-F238E27FC236}">
                <a16:creationId xmlns:a16="http://schemas.microsoft.com/office/drawing/2014/main" id="{F548F7CE-D4F4-8248-38CB-DC78FBCE8FB2}"/>
              </a:ext>
            </a:extLst>
          </p:cNvPr>
          <p:cNvSpPr/>
          <p:nvPr/>
        </p:nvSpPr>
        <p:spPr>
          <a:xfrm>
            <a:off x="12705492" y="7655192"/>
            <a:ext cx="1860636" cy="5050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20</Slides>
  <Notes>18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44</cp:revision>
  <dcterms:created xsi:type="dcterms:W3CDTF">2024-12-04T17:06:10Z</dcterms:created>
  <dcterms:modified xsi:type="dcterms:W3CDTF">2024-12-04T17:19:59Z</dcterms:modified>
</cp:coreProperties>
</file>